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59" r:id="rId4"/>
    <p:sldId id="260" r:id="rId5"/>
    <p:sldId id="262" r:id="rId6"/>
    <p:sldId id="263" r:id="rId7"/>
    <p:sldId id="261" r:id="rId8"/>
    <p:sldId id="264" r:id="rId9"/>
    <p:sldId id="288"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0" r:id="rId27"/>
    <p:sldId id="282" r:id="rId28"/>
    <p:sldId id="283" r:id="rId29"/>
    <p:sldId id="284" r:id="rId30"/>
    <p:sldId id="285" r:id="rId31"/>
    <p:sldId id="286" r:id="rId32"/>
    <p:sldId id="287" r:id="rId33"/>
    <p:sldId id="29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C954F-6B25-4732-B10C-C0C8490CBAEF}"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52078-4CDF-4581-A018-4C1BBEBC942E}" type="slidenum">
              <a:rPr lang="zh-CN" altLang="en-US" smtClean="0"/>
              <a:t>‹#›</a:t>
            </a:fld>
            <a:endParaRPr lang="zh-CN" altLang="en-US"/>
          </a:p>
        </p:txBody>
      </p:sp>
    </p:spTree>
    <p:extLst>
      <p:ext uri="{BB962C8B-B14F-4D97-AF65-F5344CB8AC3E}">
        <p14:creationId xmlns:p14="http://schemas.microsoft.com/office/powerpoint/2010/main" val="243041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552078-4CDF-4581-A018-4C1BBEBC942E}" type="slidenum">
              <a:rPr lang="zh-CN" altLang="en-US" smtClean="0"/>
              <a:t>11</a:t>
            </a:fld>
            <a:endParaRPr lang="zh-CN" altLang="en-US"/>
          </a:p>
        </p:txBody>
      </p:sp>
    </p:spTree>
    <p:extLst>
      <p:ext uri="{BB962C8B-B14F-4D97-AF65-F5344CB8AC3E}">
        <p14:creationId xmlns:p14="http://schemas.microsoft.com/office/powerpoint/2010/main" val="339846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7DB86-CC18-0F0F-D8E3-DDB60B12BF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7D16FC-3CBC-624A-9250-ED8FAA120D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000634-CA6F-8DD3-66DF-506BC0ED1FB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A58DB1EC-0865-C3BE-F238-7032A3A464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50B682-8475-B86D-0BBB-85F55F4D8B10}"/>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62441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D648D-C34E-2F78-F485-15548681B3C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305F1C-6106-4E00-F78E-E4230A24A3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242DDA-FE28-BA72-FD8D-F9A964B6404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CAAEC27C-C185-3F8F-FF0B-68636F07FB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54B92-AF17-7196-4868-637220970CEB}"/>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43592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2FECF9-C4B4-9F0C-7E8D-2387F322038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D278012-2741-80BA-A5D0-9DF99FA112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0AAAC3-8F52-499D-CF85-A1234A7D4E5B}"/>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6E9054E9-272A-7A72-E97D-6C983F51B6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B118AE-B43D-E4C1-E105-69A754811C26}"/>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09125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505B4-B7EF-FCC2-6E2D-538FD07FB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A5BAEE-7025-8A79-D2D6-EB8BE3B8629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8E0858-92CF-451A-F43A-9D2D9DAD7EC4}"/>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8C00327E-7EED-7662-31A9-F2E8F4462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034BB5-E59D-9DD3-9386-CF8B4E1DBDDE}"/>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7096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CBB54-5CDA-4A5A-D7D7-6BB7AA65F64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69D653-CFB4-ADE2-AC84-52E8F27312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B44905-707C-3FAF-BAFB-F4E2A00B53D4}"/>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C5F43B5F-174C-1486-7DA5-E53E39DB0C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30A784-AD5E-391D-CD12-2CD822D73FBA}"/>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29522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8F495-D3FD-C556-7301-D555C12F2A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3C727C-BAA6-3CA8-AD86-D6FA76C1BB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32D944-1771-FB16-747B-3F11EDA51F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305F90-75AB-9400-3FCA-113C7ABEC98A}"/>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7BE41470-2CE6-B055-D595-3113694F61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0A916B-C269-C8F2-99D9-BC642EFEBFCF}"/>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110842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85A3D-85F5-B759-4173-1B2B456758F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B3BB73-2E94-6B16-2939-DA1EEF504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671B7B8-2E05-BEB1-C97F-719EFA64E7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66BC136-346C-F60F-DC95-519EE1B88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4DE7FE-6EF1-8516-B386-602D3F9348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5747DE-00CE-5D57-8FEB-E0DA35D2598E}"/>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8" name="页脚占位符 7">
            <a:extLst>
              <a:ext uri="{FF2B5EF4-FFF2-40B4-BE49-F238E27FC236}">
                <a16:creationId xmlns:a16="http://schemas.microsoft.com/office/drawing/2014/main" id="{414C3B3E-CA53-1557-7204-E0ACA6FBAB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DB0D3F-2E79-F85F-107F-9445E94009DF}"/>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088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8464B-DDAC-AC94-8B98-35AE20181B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D12875-C298-9F67-2083-1B675D33F1C7}"/>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4" name="页脚占位符 3">
            <a:extLst>
              <a:ext uri="{FF2B5EF4-FFF2-40B4-BE49-F238E27FC236}">
                <a16:creationId xmlns:a16="http://schemas.microsoft.com/office/drawing/2014/main" id="{1E017498-A17D-9647-A9E7-943737ACA9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22A9C7-048C-D22C-15D6-D55BFDEC847A}"/>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49012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10003F-9982-E9C7-2806-B1E2CBB6D4AA}"/>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3" name="页脚占位符 2">
            <a:extLst>
              <a:ext uri="{FF2B5EF4-FFF2-40B4-BE49-F238E27FC236}">
                <a16:creationId xmlns:a16="http://schemas.microsoft.com/office/drawing/2014/main" id="{F9C00583-D567-B997-4A68-D5A94D528D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C905B7-151C-5235-5872-1DF4D26B3032}"/>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88438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AE21-FA85-8537-FC85-4F06F6AF78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0DC07-F152-7ED2-EC41-BB952FE46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9D2967-0E64-3229-8F5B-CE1EA0CE5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3907A8-47FA-EB0B-CE05-1FA9CAAC5F26}"/>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AEFEEF39-0D71-131F-4C1C-BB2A776BC5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97F3A6-9E5B-F9D3-19D2-8E67B4342BC6}"/>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30406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39493-AAF8-C929-FDC7-A2BAA7BE9C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557C14-1C9C-69DE-314F-12395ECB6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F106B0-FE2F-4849-BC0D-10C65CD30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E504AF-CAF1-7C65-C86E-C90E7405B660}"/>
              </a:ext>
            </a:extLst>
          </p:cNvPr>
          <p:cNvSpPr>
            <a:spLocks noGrp="1"/>
          </p:cNvSpPr>
          <p:nvPr>
            <p:ph type="dt" sz="half" idx="10"/>
          </p:nvPr>
        </p:nvSpPr>
        <p:spPr/>
        <p:txBody>
          <a:bodyPr/>
          <a:lstStyle/>
          <a:p>
            <a:fld id="{7B58E6CE-BF99-4EFA-82E3-7C0D1639196E}"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359538C8-3A1E-695B-A23A-ADA6E6E00D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BC7D20-1273-112A-7C34-D867963EB690}"/>
              </a:ext>
            </a:extLst>
          </p:cNvPr>
          <p:cNvSpPr>
            <a:spLocks noGrp="1"/>
          </p:cNvSpPr>
          <p:nvPr>
            <p:ph type="sldNum" sz="quarter" idx="12"/>
          </p:nvPr>
        </p:nvSpPr>
        <p:spPr/>
        <p:txBody>
          <a:body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04399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8B1AB9-0F56-4CCC-6B9F-53F63F9C1D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C26E24-6CEC-6B1B-110A-226B425C7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6FB0AE-2926-1C78-DA6A-A1AD015AC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58E6CE-BF99-4EFA-82E3-7C0D1639196E}"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0D173EAB-CB4B-A89A-446B-44E51156A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E1C4579-B0E6-CFC0-78DC-809665BBF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809E1C-9EA8-40F8-A6B3-B21579A11163}" type="slidenum">
              <a:rPr lang="zh-CN" altLang="en-US" smtClean="0"/>
              <a:t>‹#›</a:t>
            </a:fld>
            <a:endParaRPr lang="zh-CN" altLang="en-US"/>
          </a:p>
        </p:txBody>
      </p:sp>
    </p:spTree>
    <p:extLst>
      <p:ext uri="{BB962C8B-B14F-4D97-AF65-F5344CB8AC3E}">
        <p14:creationId xmlns:p14="http://schemas.microsoft.com/office/powerpoint/2010/main" val="22264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s://byjus.com/physics/visible-light/"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comments#2953798"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kaggle.com/code/gordonyip/update-calibrating-and-binning-astronomical-data" TargetMode="External"/><Relationship Id="rId1" Type="http://schemas.openxmlformats.org/officeDocument/2006/relationships/slideLayout" Target="../slideLayouts/slideLayout7.xml"/><Relationship Id="rId4" Type="http://schemas.openxmlformats.org/officeDocument/2006/relationships/hyperlink" Target="https://www.kaggle.com/code/gordonyip/update-calibrating-and-binning-astronomical-data/comments#295117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code/gordonyip/update-calibrating-and-binning-astronomical-data" TargetMode="External"/><Relationship Id="rId1" Type="http://schemas.openxmlformats.org/officeDocument/2006/relationships/slideLayout" Target="../slideLayouts/slideLayout7.xml"/><Relationship Id="rId5" Type="http://schemas.openxmlformats.org/officeDocument/2006/relationships/hyperlink" Target="https://www.kaggle.com/code/gordonyip/update-calibrating-and-binning-astronomical-data/comments#2957303" TargetMode="External"/><Relationship Id="rId4" Type="http://schemas.openxmlformats.org/officeDocument/2006/relationships/hyperlink" Target="https://www.kaggle.com/code/gordonyip/update-calibrating-and-binning-astronomical-data/comments#294849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Times New Roman" panose="02020603050405020304" pitchFamily="18" charset="0"/>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9,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2: Official Solution Walkthrough</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5C06CE1-9F8C-9E87-F3B6-B0736B9CDE6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Fundamentals of Transits</a:t>
            </a:r>
            <a:endParaRPr lang="en-US" altLang="zh-CN" sz="4000" b="1" dirty="0">
              <a:latin typeface="Times New Roman" panose="02020603050405020304" pitchFamily="18" charset="0"/>
              <a:cs typeface="Times New Roman" panose="02020603050405020304" pitchFamily="18" charset="0"/>
            </a:endParaRPr>
          </a:p>
        </p:txBody>
      </p:sp>
      <p:pic>
        <p:nvPicPr>
          <p:cNvPr id="4" name="Picture 2" descr="File:Theoretical Transiting Exoplanet Light Cur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050" y="10809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6859039" y="5333345"/>
            <a:ext cx="5332961" cy="1077218"/>
          </a:xfrm>
          <a:prstGeom prst="rect">
            <a:avLst/>
          </a:prstGeom>
        </p:spPr>
        <p:txBody>
          <a:bodyPr wrap="square">
            <a:spAutoFit/>
          </a:bodyPr>
          <a:lstStyle/>
          <a:p>
            <a:r>
              <a:rPr lang="en-US" altLang="zh-CN" sz="1600" b="1" i="0" dirty="0">
                <a:solidFill>
                  <a:srgbClr val="202122"/>
                </a:solidFill>
                <a:effectLst/>
                <a:latin typeface="Arial" panose="020B0604020202020204" pitchFamily="34" charset="0"/>
              </a:rPr>
              <a:t>Theoretical transiting exoplanet light curve. </a:t>
            </a:r>
            <a:r>
              <a:rPr lang="en-US" altLang="zh-CN" sz="1600" i="0" dirty="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p:cxnSp>
        <p:nvCxnSpPr>
          <p:cNvPr id="11" name="直接箭头连接符 10"/>
          <p:cNvCxnSpPr/>
          <p:nvPr/>
        </p:nvCxnSpPr>
        <p:spPr>
          <a:xfrm>
            <a:off x="8131946" y="2441359"/>
            <a:ext cx="1624613" cy="932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7512050" y="2133582"/>
            <a:ext cx="956808" cy="276999"/>
          </a:xfrm>
          <a:prstGeom prst="rect">
            <a:avLst/>
          </a:prstGeom>
          <a:noFill/>
        </p:spPr>
        <p:txBody>
          <a:bodyPr wrap="square" rtlCol="0">
            <a:spAutoFit/>
          </a:bodyPr>
          <a:lstStyle/>
          <a:p>
            <a:r>
              <a:rPr lang="en-US" altLang="zh-CN" sz="1200" dirty="0" smtClean="0">
                <a:latin typeface="Times New Roman" panose="02020603050405020304" pitchFamily="18" charset="0"/>
                <a:cs typeface="Times New Roman" panose="02020603050405020304" pitchFamily="18" charset="0"/>
              </a:rPr>
              <a:t>metric (%)</a:t>
            </a:r>
            <a:endParaRPr lang="zh-CN" altLang="en-US" sz="1200" dirty="0">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206693" y="1080980"/>
            <a:ext cx="6394758" cy="4760837"/>
            <a:chOff x="221295" y="1398602"/>
            <a:chExt cx="6394758" cy="4760837"/>
          </a:xfrm>
        </p:grpSpPr>
        <mc:AlternateContent xmlns:mc="http://schemas.openxmlformats.org/markup-compatibility/2006">
          <mc:Choice xmlns:a14="http://schemas.microsoft.com/office/drawing/2010/main" Requires="a14">
            <p:sp>
              <p:nvSpPr>
                <p:cNvPr id="7" name="Rectangle 2"/>
                <p:cNvSpPr>
                  <a:spLocks noChangeArrowheads="1"/>
                </p:cNvSpPr>
                <p:nvPr/>
              </p:nvSpPr>
              <p:spPr bwMode="auto">
                <a:xfrm>
                  <a:off x="221295" y="1398602"/>
                  <a:ext cx="6172610" cy="36933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r>
                    <a:rPr kumimoji="0" lang="zh-CN" altLang="zh-CN"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Transit Depth</a:t>
                  </a:r>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transit depth, or the percentage drop in flux during the transit, is a measure of the planet's size relative to the star. It is given by:</a:t>
                  </a:r>
                  <a:endPar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lang="en-US" altLang="zh-CN"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mj-lt"/>
                    <a:buAutoNum type="arabicPeriod" startAt="3"/>
                  </a:pPr>
                  <a:r>
                    <a:rPr kumimoji="0" lang="zh-CN" altLang="zh-CN"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Inferring Planetary Radius</a:t>
                  </a:r>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By measuring the amount of flux decrease during a transit and knowing the star's radius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we can calculate the planetary radius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using the relationship:</a:t>
                  </a:r>
                </a:p>
              </p:txBody>
            </p:sp>
          </mc:Choice>
          <mc:Fallback>
            <p:sp>
              <p:nvSpPr>
                <p:cNvPr id="7" name="Rectangle 2"/>
                <p:cNvSpPr>
                  <a:spLocks noRot="1" noChangeAspect="1" noMove="1" noResize="1" noEditPoints="1" noAdjustHandles="1" noChangeArrowheads="1" noChangeShapeType="1" noTextEdit="1"/>
                </p:cNvSpPr>
                <p:nvPr/>
              </p:nvSpPr>
              <p:spPr bwMode="auto">
                <a:xfrm>
                  <a:off x="221295" y="1398602"/>
                  <a:ext cx="6172610" cy="3693319"/>
                </a:xfrm>
                <a:prstGeom prst="rect">
                  <a:avLst/>
                </a:prstGeom>
                <a:blipFill>
                  <a:blip r:embed="rId3"/>
                  <a:stretch>
                    <a:fillRect l="-692" t="-660" b="-26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矩形 8"/>
            <p:cNvSpPr/>
            <p:nvPr/>
          </p:nvSpPr>
          <p:spPr>
            <a:xfrm>
              <a:off x="519519" y="3245261"/>
              <a:ext cx="5576159" cy="646331"/>
            </a:xfrm>
            <a:prstGeom prst="rect">
              <a:avLst/>
            </a:prstGeom>
          </p:spPr>
          <p:txBody>
            <a:bodyPr wrap="square">
              <a:spAutoFit/>
            </a:bodyPr>
            <a:lstStyle/>
            <a:p>
              <a:pPr lvl="0" eaLnBrk="0" fontAlgn="base" hangingPunct="0">
                <a:spcBef>
                  <a:spcPct val="0"/>
                </a:spcBef>
                <a:spcAft>
                  <a:spcPct val="0"/>
                </a:spcAft>
              </a:pPr>
              <a:r>
                <a:rPr lang="zh-CN" altLang="zh-CN" dirty="0" smtClean="0">
                  <a:latin typeface="Times New Roman" panose="02020603050405020304" pitchFamily="18" charset="0"/>
                  <a:cs typeface="Times New Roman" panose="02020603050405020304" pitchFamily="18" charset="0"/>
                </a:rPr>
                <a:t>For example, if a planet is 10% the size of its star, the flux will drop by approximately 1% during the transit.</a:t>
              </a:r>
              <a:endParaRPr lang="zh-CN"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矩形 5"/>
                <p:cNvSpPr/>
                <p:nvPr/>
              </p:nvSpPr>
              <p:spPr>
                <a:xfrm>
                  <a:off x="2868937" y="2491853"/>
                  <a:ext cx="2449388" cy="8629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CN" dirty="0" smtClean="0">
                            <a:solidFill>
                              <a:srgbClr val="202122"/>
                            </a:solidFill>
                            <a:latin typeface="Arial" panose="020B0604020202020204" pitchFamily="34" charset="0"/>
                          </a:rPr>
                          <m:t>δ</m:t>
                        </m:r>
                        <m:r>
                          <m:rPr>
                            <m:nor/>
                          </m:rPr>
                          <a:rPr lang="zh-CN" altLang="en-US" i="0" dirty="0" smtClean="0">
                            <a:latin typeface="Cambria Math" panose="02040503050406030204" pitchFamily="18" charset="0"/>
                          </a:rPr>
                          <m:t>=</m:t>
                        </m:r>
                        <m:sSup>
                          <m:sSupPr>
                            <m:ctrlPr>
                              <a:rPr lang="en-US" altLang="zh-CN" i="1">
                                <a:latin typeface="Cambria Math" panose="02040503050406030204" pitchFamily="18" charset="0"/>
                              </a:rPr>
                            </m:ctrlPr>
                          </m:sSupPr>
                          <m:e>
                            <m:d>
                              <m:dPr>
                                <m:beg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𝐹</m:t>
                                        </m:r>
                                      </m:e>
                                      <m:sub>
                                        <m:r>
                                          <a:rPr lang="en-US" altLang="zh-CN" b="0" i="1" dirty="0" smtClean="0">
                                            <a:latin typeface="Cambria Math" panose="02040503050406030204" pitchFamily="18" charset="0"/>
                                            <a:ea typeface="微软雅黑" panose="020B0503020204020204" pitchFamily="34" charset="-122"/>
                                          </a:rPr>
                                          <m:t>𝑜𝑢𝑡</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b="0" i="1" dirty="0" smtClean="0">
                                            <a:latin typeface="Cambria Math" panose="02040503050406030204" pitchFamily="18" charset="0"/>
                                            <a:ea typeface="微软雅黑" panose="020B0503020204020204" pitchFamily="34" charset="-122"/>
                                          </a:rPr>
                                          <m:t>𝑖𝑛</m:t>
                                        </m:r>
                                      </m:sub>
                                    </m:sSub>
                                  </m:num>
                                  <m:den>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𝑜𝑢𝑡</m:t>
                                        </m:r>
                                      </m:sub>
                                    </m:sSub>
                                  </m:den>
                                </m:f>
                                <m:r>
                                  <a:rPr lang="en-US" altLang="zh-CN" b="0" i="1" dirty="0" smtClean="0">
                                    <a:latin typeface="Cambria Math" panose="02040503050406030204" pitchFamily="18" charset="0"/>
                                    <a:ea typeface="微软雅黑" panose="020B0503020204020204" pitchFamily="34" charset="-122"/>
                                  </a:rPr>
                                  <m:t>=</m:t>
                                </m:r>
                                <m:d>
                                  <m:dPr>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num>
                                      <m:den>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den>
                                    </m:f>
                                  </m:e>
                                </m:d>
                              </m:e>
                            </m:d>
                          </m:e>
                          <m:sup>
                            <m:r>
                              <a:rPr lang="en-US" altLang="zh-CN" i="1">
                                <a:latin typeface="Cambria Math" panose="02040503050406030204" pitchFamily="18" charset="0"/>
                              </a:rPr>
                              <m:t>2</m:t>
                            </m:r>
                          </m:sup>
                        </m:sSup>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2868937" y="2491853"/>
                  <a:ext cx="2449388" cy="862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531145" y="5443153"/>
                  <a:ext cx="1855170" cy="71628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r>
                          <m:rPr>
                            <m:nor/>
                          </m:rPr>
                          <a:rPr lang="zh-CN" altLang="zh-CN" dirty="0">
                            <a:latin typeface="Times New Roman" panose="02020603050405020304" pitchFamily="18" charset="0"/>
                            <a:cs typeface="Times New Roman" panose="02020603050405020304" pitchFamily="18" charset="0"/>
                          </a:rPr>
                          <m:t>​</m:t>
                        </m:r>
                        <m:r>
                          <m:rPr>
                            <m:nor/>
                          </m:rPr>
                          <a:rPr lang="zh-CN" altLang="en-US" i="0" dirty="0" smtClean="0">
                            <a:latin typeface="Cambria Math" panose="02040503050406030204" pitchFamily="18" charset="0"/>
                          </a:rPr>
                          <m:t>=</m:t>
                        </m:r>
                        <m:r>
                          <m:rPr>
                            <m:nor/>
                          </m:rPr>
                          <a:rPr lang="en-US" altLang="zh-CN" b="0" i="0" dirty="0" smtClean="0">
                            <a:latin typeface="Cambria Math" panose="02040503050406030204" pitchFamily="18" charset="0"/>
                          </a:rPr>
                          <m:t> </m:t>
                        </m:r>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r>
                          <a:rPr lang="en-US" altLang="zh-CN" b="0" i="1" dirty="0" smtClean="0">
                            <a:latin typeface="Cambria Math" panose="02040503050406030204" pitchFamily="18" charset="0"/>
                            <a:ea typeface="微软雅黑" panose="020B0503020204020204" pitchFamily="34" charset="-122"/>
                          </a:rPr>
                          <m:t>×</m:t>
                        </m:r>
                        <m:r>
                          <a:rPr lang="en-US" altLang="zh-CN" b="0" i="0" dirty="0" smtClean="0">
                            <a:latin typeface="Cambria Math" panose="02040503050406030204" pitchFamily="18" charset="0"/>
                            <a:ea typeface="微软雅黑" panose="020B0503020204020204" pitchFamily="34" charset="-122"/>
                          </a:rPr>
                          <m:t> </m:t>
                        </m:r>
                        <m:rad>
                          <m:radPr>
                            <m:degHide m:val="on"/>
                            <m:ctrlPr>
                              <a:rPr lang="en-US" altLang="zh-CN" b="0" i="1" dirty="0" smtClean="0">
                                <a:latin typeface="Cambria Math" panose="02040503050406030204" pitchFamily="18" charset="0"/>
                                <a:ea typeface="微软雅黑" panose="020B0503020204020204" pitchFamily="34" charset="-122"/>
                              </a:rPr>
                            </m:ctrlPr>
                          </m:radPr>
                          <m:deg/>
                          <m:e>
                            <m:r>
                              <m:rPr>
                                <m:nor/>
                              </m:rPr>
                              <a:rPr lang="en-US" altLang="zh-CN" dirty="0">
                                <a:solidFill>
                                  <a:srgbClr val="202122"/>
                                </a:solidFill>
                                <a:latin typeface="Arial" panose="020B0604020202020204" pitchFamily="34" charset="0"/>
                              </a:rPr>
                              <m:t>δ</m:t>
                            </m:r>
                          </m:e>
                        </m:rad>
                      </m:oMath>
                    </m:oMathPara>
                  </a14:m>
                  <a:endParaRPr lang="en-US" altLang="zh-CN" b="0" dirty="0" smtClean="0">
                    <a:latin typeface="Times New Roman" panose="02020603050405020304" pitchFamily="18" charset="0"/>
                    <a:ea typeface="微软雅黑" panose="020B0503020204020204" pitchFamily="34" charset="-122"/>
                  </a:endParaRPr>
                </a:p>
                <a:p>
                  <a:r>
                    <a:rPr lang="zh-CN" altLang="zh-CN" dirty="0">
                      <a:latin typeface="Times New Roman" panose="02020603050405020304" pitchFamily="18" charset="0"/>
                      <a:cs typeface="Times New Roman" panose="02020603050405020304" pitchFamily="18" charset="0"/>
                    </a:rPr>
                    <a:t>​</a:t>
                  </a:r>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2531145" y="5443153"/>
                  <a:ext cx="1855170" cy="716286"/>
                </a:xfrm>
                <a:prstGeom prst="rect">
                  <a:avLst/>
                </a:prstGeom>
                <a:blipFill>
                  <a:blip r:embed="rId5"/>
                  <a:stretch>
                    <a:fillRect l="-2961" b="-12821"/>
                  </a:stretch>
                </a:blipFill>
              </p:spPr>
              <p:txBody>
                <a:bodyPr/>
                <a:lstStyle/>
                <a:p>
                  <a:r>
                    <a:rPr lang="zh-CN" altLang="en-US">
                      <a:noFill/>
                    </a:rPr>
                    <a:t> </a:t>
                  </a:r>
                </a:p>
              </p:txBody>
            </p:sp>
          </mc:Fallback>
        </mc:AlternateContent>
        <p:sp>
          <p:nvSpPr>
            <p:cNvPr id="15" name="矩形 14"/>
            <p:cNvSpPr/>
            <p:nvPr/>
          </p:nvSpPr>
          <p:spPr>
            <a:xfrm>
              <a:off x="520053" y="2262601"/>
              <a:ext cx="6096000" cy="307777"/>
            </a:xfrm>
            <a:prstGeom prst="rect">
              <a:avLst/>
            </a:prstGeom>
          </p:spPr>
          <p:txBody>
            <a:bodyPr>
              <a:spAutoFit/>
            </a:bodyPr>
            <a:lstStyle/>
            <a:p>
              <a:r>
                <a:rPr lang="zh-CN" altLang="en-US" sz="1400" b="1" dirty="0">
                  <a:latin typeface="微软雅黑" panose="020B0503020204020204" pitchFamily="34" charset="-122"/>
                  <a:ea typeface="微软雅黑" panose="020B0503020204020204" pitchFamily="34" charset="-122"/>
                </a:rPr>
                <a:t>凌星深度</a:t>
              </a:r>
              <a:r>
                <a:rPr lang="zh-CN" altLang="en-US" sz="1400" dirty="0">
                  <a:latin typeface="微软雅黑" panose="020B0503020204020204" pitchFamily="34" charset="-122"/>
                  <a:ea typeface="微软雅黑" panose="020B0503020204020204" pitchFamily="34" charset="-122"/>
                </a:rPr>
                <a:t>： 凌星深度，或在凌星期间光通量下降的</a:t>
              </a:r>
              <a:r>
                <a:rPr lang="zh-CN" altLang="en-US" sz="1400" dirty="0" smtClean="0">
                  <a:latin typeface="微软雅黑" panose="020B0503020204020204" pitchFamily="34" charset="-122"/>
                  <a:ea typeface="微软雅黑" panose="020B0503020204020204" pitchFamily="34" charset="-122"/>
                </a:rPr>
                <a:t>百分比，可以表示为：</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矩形 16"/>
                <p:cNvSpPr/>
                <p:nvPr/>
              </p:nvSpPr>
              <p:spPr>
                <a:xfrm>
                  <a:off x="520053" y="5016892"/>
                  <a:ext cx="6096000" cy="539828"/>
                </a:xfrm>
                <a:prstGeom prst="rect">
                  <a:avLst/>
                </a:prstGeom>
              </p:spPr>
              <p:txBody>
                <a:bodyPr>
                  <a:spAutoFit/>
                </a:bodyPr>
                <a:lstStyle/>
                <a:p>
                  <a:r>
                    <a:rPr lang="zh-CN" altLang="en-US" sz="1400" b="1" dirty="0">
                      <a:latin typeface="微软雅黑" panose="020B0503020204020204" pitchFamily="34" charset="-122"/>
                      <a:ea typeface="微软雅黑" panose="020B0503020204020204" pitchFamily="34" charset="-122"/>
                    </a:rPr>
                    <a:t>推断行星半径</a:t>
                  </a:r>
                  <a:r>
                    <a:rPr lang="zh-CN" altLang="en-US" sz="1400" dirty="0">
                      <a:latin typeface="微软雅黑" panose="020B0503020204020204" pitchFamily="34" charset="-122"/>
                      <a:ea typeface="微软雅黑" panose="020B0503020204020204" pitchFamily="34" charset="-122"/>
                    </a:rPr>
                    <a:t>： 通过测量凌星期间的光通量下降量并已知恒星的半径 </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zh-CN" altLang="en-US" sz="1400" i="1" dirty="0">
                              <a:latin typeface="Cambria Math" panose="02040503050406030204" pitchFamily="18" charset="0"/>
                              <a:ea typeface="微软雅黑" panose="020B0503020204020204" pitchFamily="34" charset="-122"/>
                            </a:rPr>
                            <m:t>𝑟</m:t>
                          </m:r>
                        </m:e>
                        <m:sub>
                          <m:r>
                            <a:rPr lang="en-US" altLang="zh-CN" sz="1400" i="1" dirty="0">
                              <a:latin typeface="Cambria Math" panose="02040503050406030204" pitchFamily="18" charset="0"/>
                              <a:ea typeface="微软雅黑" panose="020B0503020204020204" pitchFamily="34" charset="-122"/>
                            </a:rPr>
                            <m:t>𝑠</m:t>
                          </m:r>
                        </m:sub>
                      </m:sSub>
                    </m:oMath>
                  </a14:m>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，可以使用以下关系计算出行星的半径 </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zh-CN" altLang="en-US" sz="1400" i="1" dirty="0">
                              <a:latin typeface="Cambria Math" panose="02040503050406030204" pitchFamily="18" charset="0"/>
                              <a:ea typeface="微软雅黑" panose="020B0503020204020204" pitchFamily="34" charset="-122"/>
                            </a:rPr>
                            <m:t>𝑟</m:t>
                          </m:r>
                        </m:e>
                        <m:sub>
                          <m:r>
                            <a:rPr lang="zh-CN" altLang="en-US" sz="1400" i="1" dirty="0">
                              <a:latin typeface="Cambria Math" panose="02040503050406030204" pitchFamily="18" charset="0"/>
                              <a:ea typeface="微软雅黑" panose="020B0503020204020204" pitchFamily="34" charset="-122"/>
                            </a:rPr>
                            <m:t>𝑝</m:t>
                          </m:r>
                        </m:sub>
                      </m:sSub>
                    </m:oMath>
                  </a14:m>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mc:Choice>
          <mc:Fallback>
            <p:sp>
              <p:nvSpPr>
                <p:cNvPr id="17" name="矩形 16"/>
                <p:cNvSpPr>
                  <a:spLocks noRot="1" noChangeAspect="1" noMove="1" noResize="1" noEditPoints="1" noAdjustHandles="1" noChangeArrowheads="1" noChangeShapeType="1" noTextEdit="1"/>
                </p:cNvSpPr>
                <p:nvPr/>
              </p:nvSpPr>
              <p:spPr>
                <a:xfrm>
                  <a:off x="520053" y="5016892"/>
                  <a:ext cx="6096000" cy="539828"/>
                </a:xfrm>
                <a:prstGeom prst="rect">
                  <a:avLst/>
                </a:prstGeom>
                <a:blipFill>
                  <a:blip r:embed="rId6"/>
                  <a:stretch>
                    <a:fillRect l="-300" t="-4545" b="-79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441828" y="2667771"/>
                  <a:ext cx="2341475"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i="1" dirty="0">
                                <a:latin typeface="Cambria Math" panose="02040503050406030204" pitchFamily="18" charset="0"/>
                                <a:ea typeface="微软雅黑" panose="020B0503020204020204" pitchFamily="34" charset="-122"/>
                              </a:rPr>
                              <m:t>𝑜𝑢𝑡</m:t>
                            </m:r>
                          </m:sub>
                        </m:sSub>
                        <m:r>
                          <a:rPr lang="en-US" altLang="zh-CN" sz="1400" b="0" i="1" dirty="0" smtClean="0">
                            <a:latin typeface="Cambria Math" panose="02040503050406030204" pitchFamily="18" charset="0"/>
                            <a:ea typeface="微软雅黑" panose="020B0503020204020204" pitchFamily="34" charset="-122"/>
                          </a:rPr>
                          <m:t>:</m:t>
                        </m:r>
                        <m:r>
                          <m:rPr>
                            <m:nor/>
                          </m:rPr>
                          <a:rPr lang="zh-CN" altLang="en-US" sz="1400" dirty="0">
                            <a:latin typeface="微软雅黑" panose="020B0503020204020204" pitchFamily="34" charset="-122"/>
                            <a:ea typeface="微软雅黑" panose="020B0503020204020204" pitchFamily="34" charset="-122"/>
                          </a:rPr>
                          <m:t>测量凌星外的光通量</m:t>
                        </m:r>
                      </m:oMath>
                    </m:oMathPara>
                  </a14:m>
                  <a:endParaRPr lang="en-US" altLang="zh-CN" sz="1400" dirty="0">
                    <a:latin typeface="微软雅黑" panose="020B0503020204020204" pitchFamily="34" charset="-122"/>
                    <a:ea typeface="微软雅黑" panose="020B0503020204020204" pitchFamily="34" charset="-122"/>
                  </a:endParaRPr>
                </a:p>
                <a:p>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i="1" dirty="0">
                                <a:latin typeface="Cambria Math" panose="02040503050406030204" pitchFamily="18" charset="0"/>
                                <a:ea typeface="微软雅黑" panose="020B0503020204020204" pitchFamily="34" charset="-122"/>
                              </a:rPr>
                              <m:t>𝐹</m:t>
                            </m:r>
                          </m:e>
                          <m:sub>
                            <m:r>
                              <a:rPr lang="en-US" altLang="zh-CN" sz="1400" b="0" i="1" dirty="0" smtClean="0">
                                <a:latin typeface="Cambria Math" panose="02040503050406030204" pitchFamily="18" charset="0"/>
                                <a:ea typeface="微软雅黑" panose="020B0503020204020204" pitchFamily="34" charset="-122"/>
                              </a:rPr>
                              <m:t>𝑖𝑛</m:t>
                            </m:r>
                          </m:sub>
                        </m:sSub>
                        <m:r>
                          <a:rPr lang="en-US" altLang="zh-CN" sz="1400" b="0" i="1" dirty="0" smtClean="0">
                            <a:latin typeface="Cambria Math" panose="02040503050406030204" pitchFamily="18" charset="0"/>
                            <a:ea typeface="微软雅黑" panose="020B0503020204020204" pitchFamily="34" charset="-122"/>
                          </a:rPr>
                          <m:t>:</m:t>
                        </m:r>
                        <m:r>
                          <m:rPr>
                            <m:nor/>
                          </m:rPr>
                          <a:rPr lang="zh-CN" altLang="en-US" sz="1400">
                            <a:latin typeface="微软雅黑" panose="020B0503020204020204" pitchFamily="34" charset="-122"/>
                            <a:ea typeface="微软雅黑" panose="020B0503020204020204" pitchFamily="34" charset="-122"/>
                          </a:rPr>
                          <m:t>测量凌星期间的光通量</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p:sp>
              <p:nvSpPr>
                <p:cNvPr id="18" name="矩形 17"/>
                <p:cNvSpPr>
                  <a:spLocks noRot="1" noChangeAspect="1" noMove="1" noResize="1" noEditPoints="1" noAdjustHandles="1" noChangeArrowheads="1" noChangeShapeType="1" noTextEdit="1"/>
                </p:cNvSpPr>
                <p:nvPr/>
              </p:nvSpPr>
              <p:spPr>
                <a:xfrm>
                  <a:off x="441828" y="2667771"/>
                  <a:ext cx="2341475" cy="523220"/>
                </a:xfrm>
                <a:prstGeom prst="rect">
                  <a:avLst/>
                </a:prstGeom>
                <a:blipFill>
                  <a:blip r:embed="rId7"/>
                  <a:stretch>
                    <a:fillRect b="-4706"/>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9" name="矩形 18"/>
              <p:cNvSpPr/>
              <p:nvPr/>
            </p:nvSpPr>
            <p:spPr>
              <a:xfrm>
                <a:off x="7792975" y="2875929"/>
                <a:ext cx="65915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𝑜𝑢𝑡</m:t>
                          </m:r>
                        </m:sub>
                      </m:sSub>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7792975" y="2875929"/>
                <a:ext cx="65915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9448748" y="4473028"/>
                <a:ext cx="54373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𝐹</m:t>
                          </m:r>
                        </m:e>
                        <m:sub>
                          <m:r>
                            <a:rPr lang="en-US" altLang="zh-CN" i="1" dirty="0">
                              <a:latin typeface="Cambria Math" panose="02040503050406030204" pitchFamily="18" charset="0"/>
                              <a:ea typeface="微软雅黑" panose="020B0503020204020204" pitchFamily="34" charset="-122"/>
                            </a:rPr>
                            <m:t>𝑖𝑛</m:t>
                          </m:r>
                        </m:sub>
                      </m:sSub>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9448748" y="4473028"/>
                <a:ext cx="543739" cy="369332"/>
              </a:xfrm>
              <a:prstGeom prst="rect">
                <a:avLst/>
              </a:prstGeom>
              <a:blipFill>
                <a:blip r:embed="rId9"/>
                <a:stretch>
                  <a:fillRect b="-1667"/>
                </a:stretch>
              </a:blipFill>
            </p:spPr>
            <p:txBody>
              <a:bodyPr/>
              <a:lstStyle/>
              <a:p>
                <a:r>
                  <a:rPr lang="zh-CN" altLang="en-US">
                    <a:noFill/>
                  </a:rPr>
                  <a:t> </a:t>
                </a:r>
              </a:p>
            </p:txBody>
          </p:sp>
        </mc:Fallback>
      </mc:AlternateContent>
      <p:sp>
        <p:nvSpPr>
          <p:cNvPr id="21" name="Rectangle 1"/>
          <p:cNvSpPr>
            <a:spLocks noChangeArrowheads="1"/>
          </p:cNvSpPr>
          <p:nvPr/>
        </p:nvSpPr>
        <p:spPr bwMode="auto">
          <a:xfrm>
            <a:off x="604843" y="5627996"/>
            <a:ext cx="5476233" cy="120032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物理模型的基础</a:t>
            </a:r>
            <a:r>
              <a:rPr kumimoji="0" lang="zh-CN"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该模型还假设行星和恒星之间的距离相对较大，以至于我们可以将行星和恒星视为两个圆盘（视角内的圆）。在这种假设下，行星的投影面积和恒星的投影面积的比值决定了凌星期间光通量的变化。</a:t>
            </a: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理想情况假设</a:t>
            </a:r>
            <a:r>
              <a:rPr kumimoji="0" lang="zh-CN"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这种物理模型假设恒星是均匀发光的，即恒星表面每个区域的亮度相同。在现实中，恒星的亮度分布可能会因为</a:t>
            </a:r>
            <a:r>
              <a:rPr kumimoji="0" lang="zh-CN"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边缘昏暗效应</a:t>
            </a:r>
            <a:r>
              <a:rPr kumimoji="0" lang="zh-CN"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（Limb Darkening）而略有变化，但这个模型提供了一个很好的近似。</a:t>
            </a:r>
          </a:p>
        </p:txBody>
      </p:sp>
    </p:spTree>
    <p:extLst>
      <p:ext uri="{BB962C8B-B14F-4D97-AF65-F5344CB8AC3E}">
        <p14:creationId xmlns:p14="http://schemas.microsoft.com/office/powerpoint/2010/main" val="1364174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E8A1-4EB0-5E34-CCED-D77982577CA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DF81413-EF6B-D6C4-B45A-7D63D07BA6F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4D7A7EAA-A3D8-234D-C68A-BBFD7B7D028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A71BAA7-11C9-90B5-A21D-801118F05F09}"/>
              </a:ext>
            </a:extLst>
          </p:cNvPr>
          <p:cNvPicPr>
            <a:picLocks noChangeAspect="1"/>
          </p:cNvPicPr>
          <p:nvPr/>
        </p:nvPicPr>
        <p:blipFill>
          <a:blip r:embed="rId3"/>
          <a:srcRect l="1127"/>
          <a:stretch/>
        </p:blipFill>
        <p:spPr>
          <a:xfrm>
            <a:off x="665017" y="1286156"/>
            <a:ext cx="10537453" cy="4814918"/>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B6D0285E-06D1-4E81-89E6-CB4265C25EEA}"/>
              </a:ext>
            </a:extLst>
          </p:cNvPr>
          <p:cNvPicPr>
            <a:picLocks noChangeAspect="1"/>
          </p:cNvPicPr>
          <p:nvPr/>
        </p:nvPicPr>
        <p:blipFill rotWithShape="1">
          <a:blip r:embed="rId4"/>
          <a:srcRect l="2727" t="10599" r="63720" b="42002"/>
          <a:stretch/>
        </p:blipFill>
        <p:spPr>
          <a:xfrm>
            <a:off x="6102925" y="2719281"/>
            <a:ext cx="1936407" cy="1355356"/>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F975ACC1-1785-1F0A-0E4A-15E8EB447ECC}"/>
              </a:ext>
            </a:extLst>
          </p:cNvPr>
          <p:cNvSpPr txBox="1"/>
          <p:nvPr/>
        </p:nvSpPr>
        <p:spPr>
          <a:xfrm>
            <a:off x="4345323" y="633960"/>
            <a:ext cx="7388017" cy="523220"/>
          </a:xfrm>
          <a:prstGeom prst="rect">
            <a:avLst/>
          </a:prstGeom>
          <a:noFill/>
          <a:ln>
            <a:solidFill>
              <a:srgbClr val="FF0000"/>
            </a:solidFill>
          </a:ln>
        </p:spPr>
        <p:txBody>
          <a:bodyPr wrap="square" rtlCol="0">
            <a:spAutoFit/>
          </a:bodyPr>
          <a:lstStyle/>
          <a:p>
            <a:r>
              <a:rPr lang="en-US" altLang="zh-CN" sz="1400" dirty="0" smtClean="0">
                <a:highlight>
                  <a:srgbClr val="FFFF00"/>
                </a:highlight>
                <a:latin typeface="Times New Roman" panose="02020603050405020304" pitchFamily="18" charset="0"/>
                <a:cs typeface="Times New Roman" panose="02020603050405020304" pitchFamily="18" charset="0"/>
              </a:rPr>
              <a:t>We highly commend to preprocess data on your own again with corrected </a:t>
            </a:r>
            <a:r>
              <a:rPr lang="en-US" altLang="zh-CN" sz="1400" dirty="0" err="1" smtClean="0">
                <a:highlight>
                  <a:srgbClr val="FFFF00"/>
                </a:highlight>
                <a:latin typeface="Times New Roman" panose="02020603050405020304" pitchFamily="18" charset="0"/>
                <a:cs typeface="Times New Roman" panose="02020603050405020304" pitchFamily="18" charset="0"/>
              </a:rPr>
              <a:t>config</a:t>
            </a:r>
            <a:r>
              <a:rPr lang="en-US" altLang="zh-CN" sz="1400" dirty="0" smtClean="0">
                <a:highlight>
                  <a:srgbClr val="FFFF00"/>
                </a:highlight>
                <a:latin typeface="Times New Roman" panose="02020603050405020304" pitchFamily="18" charset="0"/>
                <a:cs typeface="Times New Roman" panose="02020603050405020304" pitchFamily="18" charset="0"/>
              </a:rPr>
              <a:t> in official notebook,</a:t>
            </a:r>
          </a:p>
          <a:p>
            <a:r>
              <a:rPr lang="en-US" altLang="zh-CN" sz="1400" dirty="0">
                <a:highlight>
                  <a:srgbClr val="FFFF00"/>
                </a:highlight>
                <a:latin typeface="Times New Roman" panose="02020603050405020304" pitchFamily="18" charset="0"/>
                <a:cs typeface="Times New Roman" panose="02020603050405020304" pitchFamily="18" charset="0"/>
              </a:rPr>
              <a:t>r</a:t>
            </a:r>
            <a:r>
              <a:rPr lang="en-US" altLang="zh-CN" sz="1400" dirty="0" smtClean="0">
                <a:highlight>
                  <a:srgbClr val="FFFF00"/>
                </a:highlight>
                <a:latin typeface="Times New Roman" panose="02020603050405020304" pitchFamily="18" charset="0"/>
                <a:cs typeface="Times New Roman" panose="02020603050405020304" pitchFamily="18" charset="0"/>
              </a:rPr>
              <a:t>ather than use the data that is produced by official.</a:t>
            </a:r>
            <a:endParaRPr lang="en-US" altLang="zh-CN" sz="1400" b="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96EB-28DE-BFCB-8020-27DE7262DA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48128A2-6048-74DB-1B41-C4487D9B8436}"/>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0716BB56-A895-DA38-4BD9-409DC5C119D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04D976A-7FA0-FAF0-0089-E6BD74A9EFF0}"/>
              </a:ext>
            </a:extLst>
          </p:cNvPr>
          <p:cNvPicPr>
            <a:picLocks noChangeAspect="1"/>
          </p:cNvPicPr>
          <p:nvPr/>
        </p:nvPicPr>
        <p:blipFill>
          <a:blip r:embed="rId2"/>
          <a:stretch>
            <a:fillRect/>
          </a:stretch>
        </p:blipFill>
        <p:spPr>
          <a:xfrm>
            <a:off x="462749" y="3799939"/>
            <a:ext cx="11469701" cy="121937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05405D68-15BF-64D2-69B6-25DD100B20D8}"/>
              </a:ext>
            </a:extLst>
          </p:cNvPr>
          <p:cNvPicPr>
            <a:picLocks noChangeAspect="1"/>
          </p:cNvPicPr>
          <p:nvPr/>
        </p:nvPicPr>
        <p:blipFill>
          <a:blip r:embed="rId3"/>
          <a:stretch>
            <a:fillRect/>
          </a:stretch>
        </p:blipFill>
        <p:spPr>
          <a:xfrm>
            <a:off x="481222" y="5453228"/>
            <a:ext cx="11412543" cy="82879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4C0E26A7-82A2-4A05-BE96-E5EF47602C4A}"/>
              </a:ext>
            </a:extLst>
          </p:cNvPr>
          <p:cNvSpPr txBox="1"/>
          <p:nvPr/>
        </p:nvSpPr>
        <p:spPr>
          <a:xfrm>
            <a:off x="925945" y="5028565"/>
            <a:ext cx="1068416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sum up the pixels on the </a:t>
            </a:r>
            <a:r>
              <a:rPr lang="zh-CN" altLang="en-US" b="1" dirty="0">
                <a:latin typeface="Times New Roman" panose="02020603050405020304" pitchFamily="18" charset="0"/>
                <a:cs typeface="Times New Roman" panose="02020603050405020304" pitchFamily="18" charset="0"/>
              </a:rPr>
              <a:t>y-axis</a:t>
            </a:r>
            <a:r>
              <a:rPr lang="zh-CN" altLang="en-US" dirty="0">
                <a:latin typeface="Times New Roman" panose="02020603050405020304" pitchFamily="18" charset="0"/>
                <a:cs typeface="Times New Roman" panose="02020603050405020304" pitchFamily="18" charset="0"/>
              </a:rPr>
              <a:t> to transform the data into 2D images</a:t>
            </a:r>
          </a:p>
        </p:txBody>
      </p:sp>
      <p:sp>
        <p:nvSpPr>
          <p:cNvPr id="11" name="文本框 10">
            <a:extLst>
              <a:ext uri="{FF2B5EF4-FFF2-40B4-BE49-F238E27FC236}">
                <a16:creationId xmlns:a16="http://schemas.microsoft.com/office/drawing/2014/main" id="{7A2A76B1-DE44-8A9A-1CBD-0D3E3F0C10ED}"/>
              </a:ext>
            </a:extLst>
          </p:cNvPr>
          <p:cNvSpPr txBox="1"/>
          <p:nvPr/>
        </p:nvSpPr>
        <p:spPr>
          <a:xfrm>
            <a:off x="361149" y="3164015"/>
            <a:ext cx="1112888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create the dataset by adding the FGS frame, crushed in one column, </a:t>
            </a:r>
            <a:r>
              <a:rPr lang="zh-CN" altLang="en-US" b="1" dirty="0">
                <a:latin typeface="Times New Roman" panose="02020603050405020304" pitchFamily="18" charset="0"/>
                <a:cs typeface="Times New Roman" panose="02020603050405020304" pitchFamily="18" charset="0"/>
              </a:rPr>
              <a:t>at the end </a:t>
            </a:r>
            <a:r>
              <a:rPr lang="zh-CN" altLang="en-US" dirty="0">
                <a:latin typeface="Times New Roman" panose="02020603050405020304" pitchFamily="18" charset="0"/>
                <a:cs typeface="Times New Roman" panose="02020603050405020304" pitchFamily="18" charset="0"/>
              </a:rPr>
              <a:t>of the </a:t>
            </a:r>
            <a:r>
              <a:rPr lang="zh-CN" altLang="en-US" dirty="0" smtClean="0">
                <a:latin typeface="Times New Roman" panose="02020603050405020304" pitchFamily="18" charset="0"/>
                <a:cs typeface="Times New Roman" panose="02020603050405020304" pitchFamily="18" charset="0"/>
              </a:rPr>
              <a:t>AIRS </a:t>
            </a:r>
            <a:r>
              <a:rPr lang="zh-CN" altLang="en-US" dirty="0">
                <a:latin typeface="Times New Roman" panose="02020603050405020304" pitchFamily="18" charset="0"/>
                <a:cs typeface="Times New Roman" panose="02020603050405020304" pitchFamily="18" charset="0"/>
              </a:rPr>
              <a:t>data cube.  </a:t>
            </a:r>
          </a:p>
        </p:txBody>
      </p:sp>
      <p:pic>
        <p:nvPicPr>
          <p:cNvPr id="10" name="图片 9">
            <a:extLst>
              <a:ext uri="{FF2B5EF4-FFF2-40B4-BE49-F238E27FC236}">
                <a16:creationId xmlns:a16="http://schemas.microsoft.com/office/drawing/2014/main" id="{691F98EE-519D-00B8-9EE8-E8408AF2E840}"/>
              </a:ext>
            </a:extLst>
          </p:cNvPr>
          <p:cNvPicPr>
            <a:picLocks noChangeAspect="1"/>
          </p:cNvPicPr>
          <p:nvPr/>
        </p:nvPicPr>
        <p:blipFill>
          <a:blip r:embed="rId4"/>
          <a:stretch>
            <a:fillRect/>
          </a:stretch>
        </p:blipFill>
        <p:spPr>
          <a:xfrm>
            <a:off x="361149" y="1509997"/>
            <a:ext cx="8192643" cy="1543265"/>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6CB934FE-766B-FBF1-42B0-393C01B16DA1}"/>
              </a:ext>
            </a:extLst>
          </p:cNvPr>
          <p:cNvSpPr txBox="1"/>
          <p:nvPr/>
        </p:nvSpPr>
        <p:spPr>
          <a:xfrm>
            <a:off x="4275924" y="680792"/>
            <a:ext cx="6174508" cy="369332"/>
          </a:xfrm>
          <a:prstGeom prst="rect">
            <a:avLst/>
          </a:prstGeom>
          <a:noFill/>
        </p:spPr>
        <p:txBody>
          <a:bodyPr wrap="square">
            <a:spAutoFit/>
          </a:bodyPr>
          <a:lstStyle/>
          <a:p>
            <a:pPr algn="l" fontAlgn="base"/>
            <a:r>
              <a:rPr lang="en-US" altLang="zh-CN" b="1" i="0" dirty="0">
                <a:effectLst/>
                <a:latin typeface="Times New Roman" panose="02020603050405020304" pitchFamily="18" charset="0"/>
              </a:rPr>
              <a:t>1D-CNN for mean transit depth</a:t>
            </a:r>
          </a:p>
        </p:txBody>
      </p:sp>
      <p:pic>
        <p:nvPicPr>
          <p:cNvPr id="4" name="图片 3"/>
          <p:cNvPicPr>
            <a:picLocks noChangeAspect="1"/>
          </p:cNvPicPr>
          <p:nvPr/>
        </p:nvPicPr>
        <p:blipFill>
          <a:blip r:embed="rId5"/>
          <a:stretch>
            <a:fillRect/>
          </a:stretch>
        </p:blipFill>
        <p:spPr>
          <a:xfrm>
            <a:off x="7363178" y="2023558"/>
            <a:ext cx="3822602" cy="991849"/>
          </a:xfrm>
          <a:prstGeom prst="rect">
            <a:avLst/>
          </a:prstGeom>
          <a:ln>
            <a:noFill/>
          </a:ln>
          <a:effectLst>
            <a:outerShdw blurRad="292100" dist="139700" dir="2700000" algn="tl" rotWithShape="0">
              <a:srgbClr val="333333">
                <a:alpha val="65000"/>
              </a:srgbClr>
            </a:outerShdw>
          </a:effectLst>
        </p:spPr>
      </p:pic>
      <p:cxnSp>
        <p:nvCxnSpPr>
          <p:cNvPr id="8" name="直接箭头连接符 7"/>
          <p:cNvCxnSpPr/>
          <p:nvPr/>
        </p:nvCxnSpPr>
        <p:spPr>
          <a:xfrm>
            <a:off x="5657850" y="1955052"/>
            <a:ext cx="1705328" cy="326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3216013" y="1896600"/>
            <a:ext cx="1984637"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Shape: (</a:t>
            </a:r>
            <a:r>
              <a:rPr lang="en-US" altLang="zh-CN" sz="1050" dirty="0" err="1" smtClean="0">
                <a:latin typeface="Times New Roman" panose="02020603050405020304" pitchFamily="18" charset="0"/>
                <a:cs typeface="Times New Roman" panose="02020603050405020304" pitchFamily="18" charset="0"/>
              </a:rPr>
              <a:t>N_sample,N_wavelength</a:t>
            </a:r>
            <a:r>
              <a:rPr lang="en-US" altLang="zh-CN" sz="1050" dirty="0" smtClean="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sp>
        <p:nvSpPr>
          <p:cNvPr id="16" name="矩形 15"/>
          <p:cNvSpPr/>
          <p:nvPr/>
        </p:nvSpPr>
        <p:spPr>
          <a:xfrm>
            <a:off x="8497214" y="2214716"/>
            <a:ext cx="342900" cy="121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94947" y="1117644"/>
            <a:ext cx="525805"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FGS1</a:t>
            </a:r>
            <a:endParaRPr lang="zh-CN" altLang="en-US" sz="1050" dirty="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6"/>
          <a:stretch>
            <a:fillRect/>
          </a:stretch>
        </p:blipFill>
        <p:spPr>
          <a:xfrm>
            <a:off x="5930213" y="1003486"/>
            <a:ext cx="6261787" cy="544365"/>
          </a:xfrm>
          <a:prstGeom prst="rect">
            <a:avLst/>
          </a:prstGeom>
          <a:ln>
            <a:noFill/>
          </a:ln>
          <a:effectLst>
            <a:outerShdw blurRad="292100" dist="139700" dir="2700000" algn="tl" rotWithShape="0">
              <a:srgbClr val="333333">
                <a:alpha val="65000"/>
              </a:srgbClr>
            </a:outerShdw>
          </a:effectLst>
        </p:spPr>
      </p:pic>
      <p:sp>
        <p:nvSpPr>
          <p:cNvPr id="19" name="文本框 18"/>
          <p:cNvSpPr txBox="1"/>
          <p:nvPr/>
        </p:nvSpPr>
        <p:spPr>
          <a:xfrm>
            <a:off x="9274479" y="711715"/>
            <a:ext cx="898221"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AIRS-CH0</a:t>
            </a:r>
            <a:endParaRPr lang="zh-CN" altLang="en-US" sz="1050" dirty="0">
              <a:latin typeface="Times New Roman" panose="02020603050405020304" pitchFamily="18" charset="0"/>
              <a:cs typeface="Times New Roman" panose="02020603050405020304" pitchFamily="18" charset="0"/>
            </a:endParaRPr>
          </a:p>
        </p:txBody>
      </p:sp>
      <p:sp>
        <p:nvSpPr>
          <p:cNvPr id="20" name="矩形 19"/>
          <p:cNvSpPr/>
          <p:nvPr/>
        </p:nvSpPr>
        <p:spPr>
          <a:xfrm>
            <a:off x="8897056" y="2214716"/>
            <a:ext cx="2713052" cy="11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16" idx="0"/>
          </p:cNvCxnSpPr>
          <p:nvPr/>
        </p:nvCxnSpPr>
        <p:spPr>
          <a:xfrm flipH="1" flipV="1">
            <a:off x="6334686" y="1361390"/>
            <a:ext cx="2333978" cy="853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flipH="1" flipV="1">
            <a:off x="9992487" y="1358140"/>
            <a:ext cx="520002" cy="826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图片 25"/>
          <p:cNvPicPr>
            <a:picLocks noChangeAspect="1"/>
          </p:cNvPicPr>
          <p:nvPr/>
        </p:nvPicPr>
        <p:blipFill rotWithShape="1">
          <a:blip r:embed="rId7"/>
          <a:srcRect r="42435" b="80714"/>
          <a:stretch/>
        </p:blipFill>
        <p:spPr>
          <a:xfrm>
            <a:off x="4143716" y="5382480"/>
            <a:ext cx="2808338" cy="1350918"/>
          </a:xfrm>
          <a:prstGeom prst="rect">
            <a:avLst/>
          </a:prstGeom>
        </p:spPr>
      </p:pic>
      <p:pic>
        <p:nvPicPr>
          <p:cNvPr id="27" name="图片 26"/>
          <p:cNvPicPr>
            <a:picLocks noChangeAspect="1"/>
          </p:cNvPicPr>
          <p:nvPr/>
        </p:nvPicPr>
        <p:blipFill rotWithShape="1">
          <a:blip r:embed="rId7"/>
          <a:srcRect t="28229" r="42435" b="61462"/>
          <a:stretch/>
        </p:blipFill>
        <p:spPr>
          <a:xfrm>
            <a:off x="7393424" y="5604546"/>
            <a:ext cx="2808338" cy="722116"/>
          </a:xfrm>
          <a:prstGeom prst="rect">
            <a:avLst/>
          </a:prstGeom>
        </p:spPr>
      </p:pic>
      <p:sp>
        <p:nvSpPr>
          <p:cNvPr id="28" name="右箭头 27"/>
          <p:cNvSpPr/>
          <p:nvPr/>
        </p:nvSpPr>
        <p:spPr>
          <a:xfrm>
            <a:off x="7004482" y="5867623"/>
            <a:ext cx="284085" cy="194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标注 29"/>
          <p:cNvSpPr/>
          <p:nvPr/>
        </p:nvSpPr>
        <p:spPr>
          <a:xfrm>
            <a:off x="3945813" y="2823489"/>
            <a:ext cx="3302493" cy="314747"/>
          </a:xfrm>
          <a:prstGeom prst="wedgeRectCallout">
            <a:avLst>
              <a:gd name="adj1" fmla="val 48347"/>
              <a:gd name="adj2" fmla="val 8224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So the sequence a bit differ from train_labels.csv.</a:t>
            </a:r>
          </a:p>
        </p:txBody>
      </p:sp>
    </p:spTree>
    <p:extLst>
      <p:ext uri="{BB962C8B-B14F-4D97-AF65-F5344CB8AC3E}">
        <p14:creationId xmlns:p14="http://schemas.microsoft.com/office/powerpoint/2010/main" val="2612082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235E-ADFC-935B-CEE3-86A9865ED47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EF53E1-344C-3F73-A60A-B80ED504FFA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76467AD4-9424-61CB-0E73-8350AD27B6E7}"/>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349B14F-2FBD-3DD2-BE2B-A3520E6FA419}"/>
              </a:ext>
            </a:extLst>
          </p:cNvPr>
          <p:cNvPicPr>
            <a:picLocks noChangeAspect="1"/>
          </p:cNvPicPr>
          <p:nvPr/>
        </p:nvPicPr>
        <p:blipFill>
          <a:blip r:embed="rId2"/>
          <a:stretch>
            <a:fillRect/>
          </a:stretch>
        </p:blipFill>
        <p:spPr>
          <a:xfrm>
            <a:off x="271952" y="1929388"/>
            <a:ext cx="11374437" cy="4163006"/>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8B0A590C-A548-2605-B1C5-D600C2BEE763}"/>
              </a:ext>
            </a:extLst>
          </p:cNvPr>
          <p:cNvSpPr txBox="1"/>
          <p:nvPr/>
        </p:nvSpPr>
        <p:spPr>
          <a:xfrm>
            <a:off x="271952" y="1184122"/>
            <a:ext cx="10032515"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divide the images by the star flux assuming the </a:t>
            </a:r>
            <a:r>
              <a:rPr lang="zh-CN" altLang="en-US" b="1" dirty="0">
                <a:solidFill>
                  <a:srgbClr val="FF0000"/>
                </a:solidFill>
                <a:latin typeface="Times New Roman" panose="02020603050405020304" pitchFamily="18" charset="0"/>
                <a:cs typeface="Times New Roman" panose="02020603050405020304" pitchFamily="18" charset="0"/>
              </a:rPr>
              <a:t>first and last 50 instants belong to the out of transit</a:t>
            </a:r>
            <a:r>
              <a:rPr lang="zh-CN" altLang="en-US" dirty="0">
                <a:latin typeface="Times New Roman" panose="02020603050405020304" pitchFamily="18" charset="0"/>
                <a:cs typeface="Times New Roman" panose="02020603050405020304" pitchFamily="18" charset="0"/>
              </a:rPr>
              <a:t>. </a:t>
            </a:r>
          </a:p>
        </p:txBody>
      </p:sp>
      <p:sp>
        <p:nvSpPr>
          <p:cNvPr id="4" name="矩形 3"/>
          <p:cNvSpPr/>
          <p:nvPr/>
        </p:nvSpPr>
        <p:spPr>
          <a:xfrm>
            <a:off x="271952" y="1533114"/>
            <a:ext cx="9895643" cy="369332"/>
          </a:xfrm>
          <a:prstGeom prst="rect">
            <a:avLst/>
          </a:prstGeom>
        </p:spPr>
        <p:txBody>
          <a:bodyPr wrap="square">
            <a:spAutoFit/>
          </a:bodyPr>
          <a:lstStyle/>
          <a:p>
            <a:r>
              <a:rPr lang="zh-CN" altLang="en-US" b="1" dirty="0">
                <a:latin typeface="Times New Roman" panose="02020603050405020304" pitchFamily="18" charset="0"/>
                <a:cs typeface="Times New Roman" panose="02020603050405020304" pitchFamily="18" charset="0"/>
              </a:rPr>
              <a:t>The images are normalized using the star spectrum extracted from the images themselves.</a:t>
            </a:r>
            <a:endParaRPr lang="zh-CN" altLang="en-US"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B86DD79-4201-14C3-82DB-3935E7E7CB22}"/>
              </a:ext>
            </a:extLst>
          </p:cNvPr>
          <p:cNvPicPr>
            <a:picLocks noChangeAspect="1"/>
          </p:cNvPicPr>
          <p:nvPr/>
        </p:nvPicPr>
        <p:blipFill>
          <a:blip r:embed="rId3"/>
          <a:stretch>
            <a:fillRect/>
          </a:stretch>
        </p:blipFill>
        <p:spPr>
          <a:xfrm>
            <a:off x="7560187" y="2251438"/>
            <a:ext cx="3943480" cy="2912108"/>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175401" y="2530136"/>
            <a:ext cx="924211" cy="2476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431263" y="2530136"/>
            <a:ext cx="1004656" cy="2476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056775" y="3580534"/>
            <a:ext cx="1161462"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Out of Transit</a:t>
            </a:r>
            <a:endParaRPr lang="zh-CN" altLang="en-US" sz="105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352860" y="3580534"/>
            <a:ext cx="1161462"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Out of Transit</a:t>
            </a:r>
            <a:endParaRPr lang="zh-CN" altLang="en-US" sz="105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9424781" y="4189671"/>
            <a:ext cx="644854" cy="253916"/>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Transit</a:t>
            </a:r>
            <a:endParaRPr lang="zh-CN" altLang="en-US" sz="1050" dirty="0">
              <a:latin typeface="Times New Roman" panose="02020603050405020304" pitchFamily="18" charset="0"/>
              <a:cs typeface="Times New Roman" panose="02020603050405020304" pitchFamily="18" charset="0"/>
            </a:endParaRPr>
          </a:p>
        </p:txBody>
      </p:sp>
      <p:sp>
        <p:nvSpPr>
          <p:cNvPr id="14" name="矩形 13"/>
          <p:cNvSpPr/>
          <p:nvPr/>
        </p:nvSpPr>
        <p:spPr>
          <a:xfrm>
            <a:off x="799061" y="4527612"/>
            <a:ext cx="6453519" cy="2736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901939" y="4872393"/>
            <a:ext cx="2444005" cy="415498"/>
          </a:xfrm>
          <a:prstGeom prst="rect">
            <a:avLst/>
          </a:prstGeom>
          <a:solidFill>
            <a:schemeClr val="bg1"/>
          </a:solidFill>
        </p:spPr>
        <p:txBody>
          <a:bodyPr wrap="square" rtlCol="0">
            <a:spAutoFit/>
          </a:bodyPr>
          <a:lstStyle/>
          <a:p>
            <a:r>
              <a:rPr lang="en-US" altLang="zh-CN" sz="1050" dirty="0" smtClean="0">
                <a:latin typeface="Times New Roman" panose="02020603050405020304" pitchFamily="18" charset="0"/>
                <a:cs typeface="Times New Roman" panose="02020603050405020304" pitchFamily="18" charset="0"/>
              </a:rPr>
              <a:t>Star Spectrum Flux</a:t>
            </a:r>
          </a:p>
          <a:p>
            <a:r>
              <a:rPr lang="zh-CN" altLang="en-US" sz="1050" dirty="0" smtClean="0">
                <a:latin typeface="Times New Roman" panose="02020603050405020304" pitchFamily="18" charset="0"/>
                <a:cs typeface="Times New Roman" panose="02020603050405020304" pitchFamily="18" charset="0"/>
              </a:rPr>
              <a:t>不发生凌日时，恒星自己的光谱特征</a:t>
            </a:r>
            <a:endParaRPr lang="zh-CN" altLang="en-US" sz="1050"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1056443" y="2317072"/>
            <a:ext cx="5965794" cy="166012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7392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D4A9-7DE5-6A2E-9F05-E10AFD5C37C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030F85-A3C3-A353-AAAE-C1D3FC934D68}"/>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8A4EDBDA-39BE-98F3-72E3-E490FC660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811ABAE-B214-4ED0-0D3D-182530317034}"/>
              </a:ext>
            </a:extLst>
          </p:cNvPr>
          <p:cNvSpPr txBox="1"/>
          <p:nvPr/>
        </p:nvSpPr>
        <p:spPr>
          <a:xfrm>
            <a:off x="602769" y="1157180"/>
            <a:ext cx="10813376" cy="646331"/>
          </a:xfrm>
          <a:prstGeom prst="rect">
            <a:avLst/>
          </a:prstGeom>
          <a:noFill/>
        </p:spPr>
        <p:txBody>
          <a:bodyPr wrap="square">
            <a:spAutoFit/>
          </a:bodyPr>
          <a:lstStyle/>
          <a:p>
            <a:r>
              <a:rPr lang="en-US" altLang="zh-CN" b="0" i="0" dirty="0">
                <a:effectLst/>
                <a:latin typeface="Times New Roman" panose="02020603050405020304" pitchFamily="18" charset="0"/>
              </a:rPr>
              <a:t>We start by computing a "white curve", that is actually the sum of the signal over the all image, as a function of time. We split the data and normalize the train/valid/test data.</a:t>
            </a:r>
            <a:endParaRPr lang="zh-CN" altLang="en-US" dirty="0"/>
          </a:p>
        </p:txBody>
      </p:sp>
      <p:pic>
        <p:nvPicPr>
          <p:cNvPr id="9" name="图片 8">
            <a:extLst>
              <a:ext uri="{FF2B5EF4-FFF2-40B4-BE49-F238E27FC236}">
                <a16:creationId xmlns:a16="http://schemas.microsoft.com/office/drawing/2014/main" id="{6FFEFD8F-62D2-CF9F-FE5B-ACB7EE966000}"/>
              </a:ext>
            </a:extLst>
          </p:cNvPr>
          <p:cNvPicPr>
            <a:picLocks noChangeAspect="1"/>
          </p:cNvPicPr>
          <p:nvPr/>
        </p:nvPicPr>
        <p:blipFill>
          <a:blip r:embed="rId2"/>
          <a:stretch>
            <a:fillRect/>
          </a:stretch>
        </p:blipFill>
        <p:spPr>
          <a:xfrm>
            <a:off x="1096134" y="1803511"/>
            <a:ext cx="9999731" cy="4486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5230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7BA88-7762-8D21-851A-7ABAB12C4CF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85798F6-CDD3-45D1-3D6C-C58347A86CC4}"/>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A3B15275-1FC7-F653-5B0E-F861C80FB49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2BCEB4C-9334-EC99-AC35-754437DE3BC0}"/>
              </a:ext>
            </a:extLst>
          </p:cNvPr>
          <p:cNvPicPr>
            <a:picLocks noChangeAspect="1"/>
          </p:cNvPicPr>
          <p:nvPr/>
        </p:nvPicPr>
        <p:blipFill>
          <a:blip r:embed="rId2"/>
          <a:stretch>
            <a:fillRect/>
          </a:stretch>
        </p:blipFill>
        <p:spPr>
          <a:xfrm>
            <a:off x="778774" y="1131162"/>
            <a:ext cx="10766526" cy="5357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3540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5E9AD-4EFE-0870-BF09-DC7460D3725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C9833DC-A792-7F29-F4B0-B770E19AD754}"/>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C629CA4A-F237-189A-4AEA-1CC93C6AC60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B429CD7-B536-00F0-4647-5349E64DF4A8}"/>
              </a:ext>
            </a:extLst>
          </p:cNvPr>
          <p:cNvPicPr>
            <a:picLocks noChangeAspect="1"/>
          </p:cNvPicPr>
          <p:nvPr/>
        </p:nvPicPr>
        <p:blipFill>
          <a:blip r:embed="rId2"/>
          <a:stretch>
            <a:fillRect/>
          </a:stretch>
        </p:blipFill>
        <p:spPr>
          <a:xfrm>
            <a:off x="585248" y="1366084"/>
            <a:ext cx="4316691" cy="4913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3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D203-DFFC-DB81-A9D6-E083C5D7814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3B49185-7CC6-3A2C-6DB7-E64A9EB9A841}"/>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1D CNN</a:t>
            </a:r>
          </a:p>
        </p:txBody>
      </p:sp>
      <p:sp>
        <p:nvSpPr>
          <p:cNvPr id="3" name="矩形 2">
            <a:extLst>
              <a:ext uri="{FF2B5EF4-FFF2-40B4-BE49-F238E27FC236}">
                <a16:creationId xmlns:a16="http://schemas.microsoft.com/office/drawing/2014/main" id="{AAA0664D-B0C6-993E-5B47-DC9686D6FB22}"/>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ADC81DB-405D-0FDB-D2C0-99AA7AA61BF9}"/>
              </a:ext>
            </a:extLst>
          </p:cNvPr>
          <p:cNvPicPr>
            <a:picLocks noChangeAspect="1"/>
          </p:cNvPicPr>
          <p:nvPr/>
        </p:nvPicPr>
        <p:blipFill>
          <a:blip r:embed="rId2"/>
          <a:stretch>
            <a:fillRect/>
          </a:stretch>
        </p:blipFill>
        <p:spPr>
          <a:xfrm>
            <a:off x="352563" y="1355517"/>
            <a:ext cx="11353857" cy="505318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5EF98680-7806-A052-20B0-0A0A145BB79A}"/>
              </a:ext>
            </a:extLst>
          </p:cNvPr>
          <p:cNvPicPr>
            <a:picLocks noChangeAspect="1"/>
          </p:cNvPicPr>
          <p:nvPr/>
        </p:nvPicPr>
        <p:blipFill>
          <a:blip r:embed="rId3"/>
          <a:stretch>
            <a:fillRect/>
          </a:stretch>
        </p:blipFill>
        <p:spPr>
          <a:xfrm>
            <a:off x="7035539" y="1884219"/>
            <a:ext cx="4190052" cy="4376706"/>
          </a:xfrm>
          <a:prstGeom prst="rect">
            <a:avLst/>
          </a:prstGeom>
        </p:spPr>
      </p:pic>
    </p:spTree>
    <p:extLst>
      <p:ext uri="{BB962C8B-B14F-4D97-AF65-F5344CB8AC3E}">
        <p14:creationId xmlns:p14="http://schemas.microsoft.com/office/powerpoint/2010/main" val="126497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3A368-4A6D-301E-F67D-579973F4C71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0A187E4-600F-BEAF-DD71-6A3A45364E1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1D CNN</a:t>
            </a:r>
          </a:p>
        </p:txBody>
      </p:sp>
      <p:sp>
        <p:nvSpPr>
          <p:cNvPr id="3" name="矩形 2">
            <a:extLst>
              <a:ext uri="{FF2B5EF4-FFF2-40B4-BE49-F238E27FC236}">
                <a16:creationId xmlns:a16="http://schemas.microsoft.com/office/drawing/2014/main" id="{23297B0C-CC1B-5F87-A5FA-CE3A2B26AF9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EF78CEA-CA6C-B84D-C734-CF44EF5EB66C}"/>
              </a:ext>
            </a:extLst>
          </p:cNvPr>
          <p:cNvPicPr>
            <a:picLocks noChangeAspect="1"/>
          </p:cNvPicPr>
          <p:nvPr/>
        </p:nvPicPr>
        <p:blipFill>
          <a:blip r:embed="rId2"/>
          <a:stretch>
            <a:fillRect/>
          </a:stretch>
        </p:blipFill>
        <p:spPr>
          <a:xfrm>
            <a:off x="669011" y="1368928"/>
            <a:ext cx="8262656" cy="4907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5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985E-53D1-1D59-2342-170F0BA3270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D1F2B47-5DC4-F042-0265-BC3F8D2EA6A8}"/>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67E98DBE-713B-3114-1D71-A1F0AF16B9D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BCCB0D8-712F-FB19-0609-4063451CBC11}"/>
              </a:ext>
            </a:extLst>
          </p:cNvPr>
          <p:cNvPicPr>
            <a:picLocks noChangeAspect="1"/>
          </p:cNvPicPr>
          <p:nvPr/>
        </p:nvPicPr>
        <p:blipFill>
          <a:blip r:embed="rId2"/>
          <a:stretch>
            <a:fillRect/>
          </a:stretch>
        </p:blipFill>
        <p:spPr>
          <a:xfrm>
            <a:off x="529817" y="1248707"/>
            <a:ext cx="5215201" cy="4900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16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743290" y="1157180"/>
            <a:ext cx="10187027"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n"/>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Recall the Task for Ariel Data Challenge</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Calibration </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Details</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Fundamentals</a:t>
            </a:r>
            <a:endPar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Explanation </a:t>
            </a:r>
            <a:r>
              <a:rPr lang="en-US" altLang="zh-CN" sz="2800" b="1" dirty="0">
                <a:solidFill>
                  <a:srgbClr val="333333"/>
                </a:solidFill>
                <a:latin typeface="Times New Roman" panose="02020603050405020304" pitchFamily="18" charset="0"/>
                <a:ea typeface="Open Sans"/>
                <a:cs typeface="Times New Roman" panose="02020603050405020304" pitchFamily="18" charset="0"/>
              </a:rPr>
              <a:t>on </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Official Baseline Solution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Data Preparation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1D-CNN for mean transit depth</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2D CNN for atmospheric features</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Combine 1D and 2D CNN output for FINAL SPECTRA</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Insights (See Lecture 3)</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Possible Tricks for Baseline Improvement</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DL-Tech1 : End-to-End Transformer-Based Solution</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a:solidFill>
                  <a:srgbClr val="333333"/>
                </a:solidFill>
                <a:latin typeface="Times New Roman" panose="02020603050405020304" pitchFamily="18" charset="0"/>
                <a:ea typeface="Open Sans"/>
                <a:cs typeface="Times New Roman" panose="02020603050405020304" pitchFamily="18" charset="0"/>
              </a:rPr>
              <a:t>DL-Tech2 : Consider 3D Convolutional Module</a:t>
            </a:r>
          </a:p>
          <a:p>
            <a:pPr marL="914400" lvl="1" indent="-457200" eaLnBrk="0" fontAlgn="base" hangingPunct="0">
              <a:spcBef>
                <a:spcPct val="0"/>
              </a:spcBef>
              <a:spcAft>
                <a:spcPct val="0"/>
              </a:spcAft>
              <a:buFont typeface="Wingdings" panose="05000000000000000000" pitchFamily="2" charset="2"/>
              <a:buChar char="p"/>
            </a:pP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a:extLst>
              <a:ext uri="{FF2B5EF4-FFF2-40B4-BE49-F238E27FC236}">
                <a16:creationId xmlns:a16="http://schemas.microsoft.com/office/drawing/2014/main" id="{B22FE41F-5FAF-4223-3E59-C348A2B12A0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983E2-9E3D-08E3-48F2-706B1C40FA6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6B2CDB0-0C36-0C21-C9BF-53C0A4F30133}"/>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47AFB949-7B99-F9FB-4462-1FA754F914E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9748FD6-E251-A8F7-15C1-CA75B8A277A4}"/>
              </a:ext>
            </a:extLst>
          </p:cNvPr>
          <p:cNvSpPr txBox="1"/>
          <p:nvPr/>
        </p:nvSpPr>
        <p:spPr>
          <a:xfrm>
            <a:off x="584200" y="1307099"/>
            <a:ext cx="9428018" cy="646331"/>
          </a:xfrm>
          <a:prstGeom prst="rect">
            <a:avLst/>
          </a:prstGeom>
          <a:noFill/>
        </p:spPr>
        <p:txBody>
          <a:bodyPr wrap="square">
            <a:spAutoFit/>
          </a:bodyPr>
          <a:lstStyle/>
          <a:p>
            <a:r>
              <a:rPr lang="en-US" altLang="zh-CN" b="0" i="0" dirty="0">
                <a:effectLst/>
                <a:latin typeface="Times New Roman" panose="02020603050405020304" pitchFamily="18" charset="0"/>
              </a:rPr>
              <a:t>Then, we perform the MC Dropout to obtain the mean prediction and the uncertainty associated. We choose to compute 1000 instances.</a:t>
            </a:r>
            <a:endParaRPr lang="zh-CN" altLang="en-US" dirty="0"/>
          </a:p>
        </p:txBody>
      </p:sp>
      <p:pic>
        <p:nvPicPr>
          <p:cNvPr id="8" name="图片 7">
            <a:extLst>
              <a:ext uri="{FF2B5EF4-FFF2-40B4-BE49-F238E27FC236}">
                <a16:creationId xmlns:a16="http://schemas.microsoft.com/office/drawing/2014/main" id="{BFFC348B-0A63-DCD5-15F9-FDF0EFAD717A}"/>
              </a:ext>
            </a:extLst>
          </p:cNvPr>
          <p:cNvPicPr>
            <a:picLocks noChangeAspect="1"/>
          </p:cNvPicPr>
          <p:nvPr/>
        </p:nvPicPr>
        <p:blipFill>
          <a:blip r:embed="rId2"/>
          <a:stretch>
            <a:fillRect/>
          </a:stretch>
        </p:blipFill>
        <p:spPr>
          <a:xfrm>
            <a:off x="447443" y="2218624"/>
            <a:ext cx="10155903" cy="3873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72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246D3-BAAD-B0E9-FE4C-8166BAA2F3E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503B128-08EB-CD94-C2CD-E3FF42657251}"/>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3" name="矩形 2">
            <a:extLst>
              <a:ext uri="{FF2B5EF4-FFF2-40B4-BE49-F238E27FC236}">
                <a16:creationId xmlns:a16="http://schemas.microsoft.com/office/drawing/2014/main" id="{67FDA6F2-170C-2C00-660E-44847726180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6A0B975-6C66-EAA7-D622-0BAC2B1F09E6}"/>
              </a:ext>
            </a:extLst>
          </p:cNvPr>
          <p:cNvPicPr>
            <a:picLocks noChangeAspect="1"/>
          </p:cNvPicPr>
          <p:nvPr/>
        </p:nvPicPr>
        <p:blipFill>
          <a:blip r:embed="rId2"/>
          <a:stretch>
            <a:fillRect/>
          </a:stretch>
        </p:blipFill>
        <p:spPr>
          <a:xfrm>
            <a:off x="127755" y="1157180"/>
            <a:ext cx="11224940" cy="45508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20EE022E-C89E-A648-6EDE-1F1EBE115649}"/>
              </a:ext>
            </a:extLst>
          </p:cNvPr>
          <p:cNvPicPr>
            <a:picLocks noChangeAspect="1"/>
          </p:cNvPicPr>
          <p:nvPr/>
        </p:nvPicPr>
        <p:blipFill>
          <a:blip r:embed="rId3"/>
          <a:stretch>
            <a:fillRect/>
          </a:stretch>
        </p:blipFill>
        <p:spPr>
          <a:xfrm>
            <a:off x="5182166" y="1865066"/>
            <a:ext cx="6170529" cy="3708613"/>
          </a:xfrm>
          <a:prstGeom prst="rect">
            <a:avLst/>
          </a:prstGeom>
        </p:spPr>
      </p:pic>
    </p:spTree>
    <p:extLst>
      <p:ext uri="{BB962C8B-B14F-4D97-AF65-F5344CB8AC3E}">
        <p14:creationId xmlns:p14="http://schemas.microsoft.com/office/powerpoint/2010/main" val="70817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1F8D4AF-0A0F-802E-2B0E-9A3ACE3254C2}"/>
              </a:ext>
            </a:extLst>
          </p:cNvPr>
          <p:cNvPicPr>
            <a:picLocks noChangeAspect="1"/>
          </p:cNvPicPr>
          <p:nvPr/>
        </p:nvPicPr>
        <p:blipFill>
          <a:blip r:embed="rId2"/>
          <a:srcRect t="1789"/>
          <a:stretch/>
        </p:blipFill>
        <p:spPr>
          <a:xfrm>
            <a:off x="536111" y="1523999"/>
            <a:ext cx="6649378" cy="254479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1E3A5686-7551-ECB5-8274-10E98AE8CC2D}"/>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1D CNN Inference</a:t>
            </a:r>
          </a:p>
        </p:txBody>
      </p:sp>
      <p:sp>
        <p:nvSpPr>
          <p:cNvPr id="5" name="矩形 4">
            <a:extLst>
              <a:ext uri="{FF2B5EF4-FFF2-40B4-BE49-F238E27FC236}">
                <a16:creationId xmlns:a16="http://schemas.microsoft.com/office/drawing/2014/main" id="{1981E729-DA33-0F4C-E989-FC90D4DAD0FC}"/>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3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43D5-CAF4-864D-51FE-5AC556D8B66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86BA27E-ECF6-8FC9-D70D-0D9392028BF7}"/>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33D6C5A1-4336-91C0-15F1-B2DA9BCF989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DBCEB36-45F2-7126-5776-A19AB89273AC}"/>
              </a:ext>
            </a:extLst>
          </p:cNvPr>
          <p:cNvSpPr txBox="1"/>
          <p:nvPr/>
        </p:nvSpPr>
        <p:spPr>
          <a:xfrm>
            <a:off x="417944" y="1195194"/>
            <a:ext cx="9899073" cy="646331"/>
          </a:xfrm>
          <a:prstGeom prst="rect">
            <a:avLst/>
          </a:prstGeom>
          <a:noFill/>
        </p:spPr>
        <p:txBody>
          <a:bodyPr wrap="square">
            <a:spAutoFit/>
          </a:bodyPr>
          <a:lstStyle/>
          <a:p>
            <a:pPr algn="l" fontAlgn="base"/>
            <a:r>
              <a:rPr lang="en-US" altLang="zh-CN" b="1" i="0" dirty="0">
                <a:effectLst/>
                <a:latin typeface="Times New Roman" panose="02020603050405020304" pitchFamily="18" charset="0"/>
              </a:rPr>
              <a:t>2D CNN for atmospheric features</a:t>
            </a:r>
          </a:p>
          <a:p>
            <a:pPr algn="l" fontAlgn="base"/>
            <a:r>
              <a:rPr lang="en-US" altLang="zh-CN" b="0" i="0" dirty="0">
                <a:effectLst/>
                <a:latin typeface="Times New Roman" panose="02020603050405020304" pitchFamily="18" charset="0"/>
              </a:rPr>
              <a:t>We now remove the mean value (transit depth) of the spectra to keep the atmospheric features only</a:t>
            </a:r>
          </a:p>
        </p:txBody>
      </p:sp>
      <p:pic>
        <p:nvPicPr>
          <p:cNvPr id="7" name="图片 6">
            <a:extLst>
              <a:ext uri="{FF2B5EF4-FFF2-40B4-BE49-F238E27FC236}">
                <a16:creationId xmlns:a16="http://schemas.microsoft.com/office/drawing/2014/main" id="{8CEDDD38-E8DA-FA8D-DB26-D5F366F7A2F0}"/>
              </a:ext>
            </a:extLst>
          </p:cNvPr>
          <p:cNvPicPr>
            <a:picLocks noChangeAspect="1"/>
          </p:cNvPicPr>
          <p:nvPr/>
        </p:nvPicPr>
        <p:blipFill>
          <a:blip r:embed="rId2"/>
          <a:stretch>
            <a:fillRect/>
          </a:stretch>
        </p:blipFill>
        <p:spPr>
          <a:xfrm>
            <a:off x="501073" y="1879539"/>
            <a:ext cx="7988049" cy="1615461"/>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0C38AAA4-D45C-FBB9-3BA0-7EA5BE00A6B4}"/>
              </a:ext>
            </a:extLst>
          </p:cNvPr>
          <p:cNvPicPr>
            <a:picLocks noChangeAspect="1"/>
          </p:cNvPicPr>
          <p:nvPr/>
        </p:nvPicPr>
        <p:blipFill>
          <a:blip r:embed="rId3"/>
          <a:stretch>
            <a:fillRect/>
          </a:stretch>
        </p:blipFill>
        <p:spPr>
          <a:xfrm>
            <a:off x="501073" y="3646458"/>
            <a:ext cx="9603509" cy="2740035"/>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2F492215-A289-E4DB-F014-C58FD27BFA88}"/>
              </a:ext>
            </a:extLst>
          </p:cNvPr>
          <p:cNvSpPr txBox="1"/>
          <p:nvPr/>
        </p:nvSpPr>
        <p:spPr>
          <a:xfrm>
            <a:off x="4232563" y="3880804"/>
            <a:ext cx="7700819" cy="369332"/>
          </a:xfrm>
          <a:prstGeom prst="rect">
            <a:avLst/>
          </a:prstGeom>
          <a:solidFill>
            <a:schemeClr val="bg1"/>
          </a:solid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We normalize the targets so that they range between -1 and 1, centered on zero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391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E91A-CA3B-B292-AF2D-4A339CF6539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F5F8542-98E1-E7FD-F85A-33CCEC46802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6D05FD5F-25B0-CBC3-CE5F-432636B5CD42}"/>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B42A524-12C2-473B-25D9-35405913801C}"/>
              </a:ext>
            </a:extLst>
          </p:cNvPr>
          <p:cNvPicPr>
            <a:picLocks noChangeAspect="1"/>
          </p:cNvPicPr>
          <p:nvPr/>
        </p:nvPicPr>
        <p:blipFill>
          <a:blip r:embed="rId2"/>
          <a:stretch>
            <a:fillRect/>
          </a:stretch>
        </p:blipFill>
        <p:spPr>
          <a:xfrm>
            <a:off x="410152" y="1831163"/>
            <a:ext cx="11076132" cy="3983521"/>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2CFB796F-0A9C-F609-19DC-0F2DDC150A4B}"/>
              </a:ext>
            </a:extLst>
          </p:cNvPr>
          <p:cNvPicPr>
            <a:picLocks noChangeAspect="1"/>
          </p:cNvPicPr>
          <p:nvPr/>
        </p:nvPicPr>
        <p:blipFill>
          <a:blip r:embed="rId3"/>
          <a:stretch>
            <a:fillRect/>
          </a:stretch>
        </p:blipFill>
        <p:spPr>
          <a:xfrm>
            <a:off x="1286652" y="2220512"/>
            <a:ext cx="3617857" cy="1528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6952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D0DC-782E-0ADC-C7BA-83E94A74334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46A17C6-FFE5-18F2-51B7-1F58531D619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6DB8616B-69FC-0E11-2BA1-383874FC705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E195FF9-B4FB-7A26-47E6-9FB73F3541D8}"/>
              </a:ext>
            </a:extLst>
          </p:cNvPr>
          <p:cNvPicPr>
            <a:picLocks noChangeAspect="1"/>
          </p:cNvPicPr>
          <p:nvPr/>
        </p:nvPicPr>
        <p:blipFill>
          <a:blip r:embed="rId2"/>
          <a:stretch>
            <a:fillRect/>
          </a:stretch>
        </p:blipFill>
        <p:spPr>
          <a:xfrm>
            <a:off x="445940" y="1344018"/>
            <a:ext cx="8326012" cy="439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404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17C3-79D7-C57E-16F6-1E4AEC64C1B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FA5DF5A-E022-54C5-A8E0-D00CCE2330A2}"/>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Preprocessing for 2D CNN</a:t>
            </a:r>
          </a:p>
        </p:txBody>
      </p:sp>
      <p:sp>
        <p:nvSpPr>
          <p:cNvPr id="5" name="矩形 4">
            <a:extLst>
              <a:ext uri="{FF2B5EF4-FFF2-40B4-BE49-F238E27FC236}">
                <a16:creationId xmlns:a16="http://schemas.microsoft.com/office/drawing/2014/main" id="{9707F8B6-28E0-164C-9EA9-A06CB3A077E4}"/>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BFA6353-65BF-4D74-D5DA-8C8FEBE00210}"/>
              </a:ext>
            </a:extLst>
          </p:cNvPr>
          <p:cNvPicPr>
            <a:picLocks noChangeAspect="1"/>
          </p:cNvPicPr>
          <p:nvPr/>
        </p:nvPicPr>
        <p:blipFill>
          <a:blip r:embed="rId2"/>
          <a:srcRect b="13279"/>
          <a:stretch/>
        </p:blipFill>
        <p:spPr>
          <a:xfrm>
            <a:off x="253090" y="1157180"/>
            <a:ext cx="4648849" cy="2057075"/>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DF8765C5-B352-AC3F-A95C-1DE2375FC6C4}"/>
              </a:ext>
            </a:extLst>
          </p:cNvPr>
          <p:cNvSpPr txBox="1"/>
          <p:nvPr/>
        </p:nvSpPr>
        <p:spPr>
          <a:xfrm>
            <a:off x="3429000" y="1473265"/>
            <a:ext cx="8301181" cy="369332"/>
          </a:xfrm>
          <a:prstGeom prst="rect">
            <a:avLst/>
          </a:prstGeom>
          <a:solidFill>
            <a:schemeClr val="bg1"/>
          </a:solidFill>
        </p:spPr>
        <p:txBody>
          <a:bodyPr wrap="square">
            <a:spAutoFit/>
          </a:bodyPr>
          <a:lstStyle/>
          <a:p>
            <a:r>
              <a:rPr lang="en-US" altLang="zh-CN" dirty="0">
                <a:latin typeface="Times New Roman" panose="02020603050405020304" pitchFamily="18" charset="0"/>
                <a:cs typeface="Times New Roman" panose="02020603050405020304" pitchFamily="18" charset="0"/>
              </a:rPr>
              <a:t>We remove the mean value of the in-transit to get relative data like the targets</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4306687-3310-E823-8E93-C8E4446D64E5}"/>
              </a:ext>
            </a:extLst>
          </p:cNvPr>
          <p:cNvPicPr>
            <a:picLocks noChangeAspect="1"/>
          </p:cNvPicPr>
          <p:nvPr/>
        </p:nvPicPr>
        <p:blipFill>
          <a:blip r:embed="rId3"/>
          <a:stretch>
            <a:fillRect/>
          </a:stretch>
        </p:blipFill>
        <p:spPr>
          <a:xfrm>
            <a:off x="253090" y="3373558"/>
            <a:ext cx="7944959" cy="3115110"/>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6D780499-B105-01DF-1FDA-85BF724B5C0F}"/>
              </a:ext>
            </a:extLst>
          </p:cNvPr>
          <p:cNvSpPr txBox="1"/>
          <p:nvPr/>
        </p:nvSpPr>
        <p:spPr>
          <a:xfrm>
            <a:off x="3545364" y="3610403"/>
            <a:ext cx="8393546" cy="369332"/>
          </a:xfrm>
          <a:prstGeom prst="rect">
            <a:avLst/>
          </a:prstGeom>
          <a:solidFill>
            <a:schemeClr val="bg1"/>
          </a:solid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We use the same normalization as for the targets, i.e. between -1 and 1 centered on zero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749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DACB-2F88-87BB-85FD-D1160EA8DA3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Train 2D CNN</a:t>
            </a:r>
          </a:p>
        </p:txBody>
      </p:sp>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B97806D-213E-8B4E-27D9-B5C38828A36E}"/>
              </a:ext>
            </a:extLst>
          </p:cNvPr>
          <p:cNvPicPr>
            <a:picLocks noChangeAspect="1"/>
          </p:cNvPicPr>
          <p:nvPr/>
        </p:nvPicPr>
        <p:blipFill>
          <a:blip r:embed="rId2"/>
          <a:stretch>
            <a:fillRect/>
          </a:stretch>
        </p:blipFill>
        <p:spPr>
          <a:xfrm>
            <a:off x="508835" y="1310932"/>
            <a:ext cx="3692876" cy="509777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AF549FBB-291F-3630-32B4-B1E172BC5379}"/>
              </a:ext>
            </a:extLst>
          </p:cNvPr>
          <p:cNvPicPr>
            <a:picLocks noChangeAspect="1"/>
          </p:cNvPicPr>
          <p:nvPr/>
        </p:nvPicPr>
        <p:blipFill>
          <a:blip r:embed="rId3"/>
          <a:stretch>
            <a:fillRect/>
          </a:stretch>
        </p:blipFill>
        <p:spPr>
          <a:xfrm>
            <a:off x="4438570" y="1310932"/>
            <a:ext cx="3640261" cy="5097774"/>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7FEE147B-4734-465A-A0C3-2D846664C0BC}"/>
              </a:ext>
            </a:extLst>
          </p:cNvPr>
          <p:cNvPicPr>
            <a:picLocks noChangeAspect="1"/>
          </p:cNvPicPr>
          <p:nvPr/>
        </p:nvPicPr>
        <p:blipFill>
          <a:blip r:embed="rId4"/>
          <a:stretch>
            <a:fillRect/>
          </a:stretch>
        </p:blipFill>
        <p:spPr>
          <a:xfrm>
            <a:off x="8241612" y="1427428"/>
            <a:ext cx="3501750" cy="1596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269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DACB-2F88-87BB-85FD-D1160EA8DA3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err="1">
                <a:latin typeface="Times New Roman" panose="02020603050405020304" pitchFamily="18" charset="0"/>
                <a:cs typeface="Times New Roman" panose="02020603050405020304" pitchFamily="18" charset="0"/>
              </a:rPr>
              <a:t>Postprocessing</a:t>
            </a:r>
            <a:r>
              <a:rPr lang="en-US" altLang="zh-CN" sz="4000" b="1" dirty="0">
                <a:latin typeface="Times New Roman" panose="02020603050405020304" pitchFamily="18" charset="0"/>
                <a:cs typeface="Times New Roman" panose="02020603050405020304" pitchFamily="18" charset="0"/>
              </a:rPr>
              <a:t> and </a:t>
            </a:r>
            <a:r>
              <a:rPr lang="en-US" altLang="zh-CN" sz="4000" b="1" dirty="0" err="1">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271952" y="1157180"/>
            <a:ext cx="7818268"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We obtain uncertainties on the predictions by computing a </a:t>
            </a:r>
            <a:r>
              <a:rPr lang="en-US" altLang="zh-CN" dirty="0" err="1">
                <a:latin typeface="Times New Roman" panose="02020603050405020304" pitchFamily="18" charset="0"/>
                <a:cs typeface="Times New Roman" panose="02020603050405020304" pitchFamily="18" charset="0"/>
              </a:rPr>
              <a:t>MCDropout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271952" y="1526512"/>
            <a:ext cx="10636561" cy="4712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366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9200" y="1692127"/>
            <a:ext cx="6044410" cy="4117806"/>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err="1">
                <a:latin typeface="Times New Roman" panose="02020603050405020304" pitchFamily="18" charset="0"/>
                <a:cs typeface="Times New Roman" panose="02020603050405020304" pitchFamily="18" charset="0"/>
              </a:rPr>
              <a:t>Postprocessing</a:t>
            </a:r>
            <a:r>
              <a:rPr lang="en-US" altLang="zh-CN" sz="4000" b="1" dirty="0">
                <a:latin typeface="Times New Roman" panose="02020603050405020304" pitchFamily="18" charset="0"/>
                <a:cs typeface="Times New Roman" panose="02020603050405020304" pitchFamily="18" charset="0"/>
              </a:rPr>
              <a:t> and </a:t>
            </a:r>
            <a:r>
              <a:rPr lang="en-US" altLang="zh-CN" sz="4000" b="1" dirty="0" err="1" smtClean="0">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6593890" y="1692127"/>
            <a:ext cx="5285272" cy="4117806"/>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E82792-E343-BD52-B5A4-831CCC22C2C0}"/>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Recall the Task for Ariel Data Challenge</a:t>
            </a:r>
          </a:p>
        </p:txBody>
      </p:sp>
      <p:sp>
        <p:nvSpPr>
          <p:cNvPr id="3" name="矩形 2">
            <a:extLst>
              <a:ext uri="{FF2B5EF4-FFF2-40B4-BE49-F238E27FC236}">
                <a16:creationId xmlns:a16="http://schemas.microsoft.com/office/drawing/2014/main" id="{C6DAB742-4F8F-45C0-5ECF-3779D341A81F}"/>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9604351-5B3B-54CF-7857-214C3908DC5A}"/>
                  </a:ext>
                </a:extLst>
              </p:cNvPr>
              <p:cNvSpPr txBox="1"/>
              <p:nvPr/>
            </p:nvSpPr>
            <p:spPr>
              <a:xfrm>
                <a:off x="951081" y="1442931"/>
                <a:ext cx="7368310" cy="456714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challenge's primary objective is to process these exposures to produce a single, clean spectrum for each exoplanet, summarizing the</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zh-CN" altLang="en-US"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oMath>
                </a14:m>
                <a:r>
                  <a:rPr lang="en-US" altLang="zh-CN" dirty="0">
                    <a:latin typeface="Times New Roman" panose="02020603050405020304" pitchFamily="18" charset="0"/>
                    <a:cs typeface="Times New Roman" panose="02020603050405020304" pitchFamily="18" charset="0"/>
                  </a:rPr>
                  <a:t> values across all wavelengths.</a:t>
                </a:r>
              </a:p>
              <a:p>
                <a:r>
                  <a:rPr lang="zh-CN" altLang="en-US" dirty="0">
                    <a:latin typeface="微软雅黑" panose="020B0503020204020204" pitchFamily="34" charset="-122"/>
                    <a:ea typeface="微软雅黑" panose="020B0503020204020204" pitchFamily="34" charset="-122"/>
                  </a:rPr>
                  <a:t>挑战的主要目标是处理这些曝光数据，为每个系外行星生成一个干净的单一光谱，汇总所有波长下的 </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zh-CN" altLang="en-US"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zh-CN" altLang="en-US" i="1" dirty="0" smtClean="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𝑠</m:t>
                        </m:r>
                      </m:sub>
                    </m:sSub>
                  </m:oMath>
                </a14:m>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exposure are subject to noises and the images or spectrum are not perfect. The Jitter noise has a complex signature that the ML model should recognize to produce a better spectra.</a:t>
                </a:r>
              </a:p>
              <a:p>
                <a:r>
                  <a:rPr lang="zh-CN" altLang="en-US" dirty="0">
                    <a:latin typeface="微软雅黑" panose="020B0503020204020204" pitchFamily="34" charset="-122"/>
                    <a:ea typeface="微软雅黑" panose="020B0503020204020204" pitchFamily="34" charset="-122"/>
                  </a:rPr>
                  <a:t>图像或光谱并不完美。抖动噪声具有复杂的特征，机器学习模型需要识别这些特征以生成更好的光谱。</a:t>
                </a:r>
                <a:endParaRPr lang="en-US" altLang="zh-CN" dirty="0">
                  <a:latin typeface="微软雅黑" panose="020B0503020204020204" pitchFamily="34" charset="-122"/>
                  <a:ea typeface="微软雅黑" panose="020B0503020204020204" pitchFamily="34" charset="-122"/>
                </a:endParaRPr>
              </a:p>
              <a:p>
                <a:endParaRPr lang="zh-CN" altLang="en-US" dirty="0"/>
              </a:p>
              <a:p>
                <a:r>
                  <a:rPr lang="en-US" altLang="zh-CN" dirty="0">
                    <a:latin typeface="Times New Roman" panose="02020603050405020304" pitchFamily="18" charset="0"/>
                    <a:cs typeface="Times New Roman" panose="02020603050405020304" pitchFamily="18" charset="0"/>
                  </a:rPr>
                  <a:t>Different techniques are possible and are up to the participant imagination to produce a novel (and hopefully better) solution to this task.</a:t>
                </a:r>
              </a:p>
              <a:p>
                <a:r>
                  <a:rPr lang="zh-CN" altLang="en-US" dirty="0">
                    <a:latin typeface="微软雅黑" panose="020B0503020204020204" pitchFamily="34" charset="-122"/>
                    <a:ea typeface="微软雅黑" panose="020B0503020204020204" pitchFamily="34" charset="-122"/>
                  </a:rPr>
                  <a:t>这些曝光数据受到噪声的影响，可以使用不同的技术，参与者可以发挥想象力，提出一种新颖（并且希望更好）的解决方案来完成这一任务。</a:t>
                </a:r>
              </a:p>
            </p:txBody>
          </p:sp>
        </mc:Choice>
        <mc:Fallback xmlns="">
          <p:sp>
            <p:nvSpPr>
              <p:cNvPr id="7" name="文本框 6">
                <a:extLst>
                  <a:ext uri="{FF2B5EF4-FFF2-40B4-BE49-F238E27FC236}">
                    <a16:creationId xmlns:a16="http://schemas.microsoft.com/office/drawing/2014/main" id="{89604351-5B3B-54CF-7857-214C3908DC5A}"/>
                  </a:ext>
                </a:extLst>
              </p:cNvPr>
              <p:cNvSpPr txBox="1">
                <a:spLocks noRot="1" noChangeAspect="1" noMove="1" noResize="1" noEditPoints="1" noAdjustHandles="1" noChangeArrowheads="1" noChangeShapeType="1" noTextEdit="1"/>
              </p:cNvSpPr>
              <p:nvPr/>
            </p:nvSpPr>
            <p:spPr>
              <a:xfrm>
                <a:off x="951081" y="1442931"/>
                <a:ext cx="7368310" cy="4567148"/>
              </a:xfrm>
              <a:prstGeom prst="rect">
                <a:avLst/>
              </a:prstGeom>
              <a:blipFill>
                <a:blip r:embed="rId2"/>
                <a:stretch>
                  <a:fillRect l="-662" t="-801" r="-993" b="-120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6D0285E-06D1-4E81-89E6-CB4265C25EEA}"/>
              </a:ext>
            </a:extLst>
          </p:cNvPr>
          <p:cNvPicPr>
            <a:picLocks noChangeAspect="1"/>
          </p:cNvPicPr>
          <p:nvPr/>
        </p:nvPicPr>
        <p:blipFill rotWithShape="1">
          <a:blip r:embed="rId3"/>
          <a:srcRect l="2727" t="10599" r="63720" b="42002"/>
          <a:stretch/>
        </p:blipFill>
        <p:spPr>
          <a:xfrm>
            <a:off x="9008050" y="1442931"/>
            <a:ext cx="1936407" cy="1355356"/>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9B9B2B0-D421-1DC6-C342-33A23A501DAF}"/>
              </a:ext>
            </a:extLst>
          </p:cNvPr>
          <p:cNvPicPr>
            <a:picLocks noChangeAspect="1"/>
          </p:cNvPicPr>
          <p:nvPr/>
        </p:nvPicPr>
        <p:blipFill rotWithShape="1">
          <a:blip r:embed="rId3"/>
          <a:srcRect l="36280" t="10599" r="30729" b="42002"/>
          <a:stretch/>
        </p:blipFill>
        <p:spPr>
          <a:xfrm>
            <a:off x="9040516" y="2929093"/>
            <a:ext cx="1903941" cy="1355356"/>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6450B91F-6390-980C-9905-E609EF8BA482}"/>
              </a:ext>
            </a:extLst>
          </p:cNvPr>
          <p:cNvPicPr>
            <a:picLocks noChangeAspect="1"/>
          </p:cNvPicPr>
          <p:nvPr/>
        </p:nvPicPr>
        <p:blipFill rotWithShape="1">
          <a:blip r:embed="rId3"/>
          <a:srcRect l="67810" t="10599" r="1289" b="42002"/>
          <a:stretch/>
        </p:blipFill>
        <p:spPr>
          <a:xfrm>
            <a:off x="9040516" y="4415255"/>
            <a:ext cx="1903941" cy="1447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err="1">
                <a:latin typeface="Times New Roman" panose="02020603050405020304" pitchFamily="18" charset="0"/>
                <a:cs typeface="Times New Roman" panose="02020603050405020304" pitchFamily="18" charset="0"/>
              </a:rPr>
              <a:t>Postprocessing</a:t>
            </a:r>
            <a:r>
              <a:rPr lang="en-US" altLang="zh-CN" sz="4000" b="1" dirty="0">
                <a:latin typeface="Times New Roman" panose="02020603050405020304" pitchFamily="18" charset="0"/>
                <a:cs typeface="Times New Roman" panose="02020603050405020304" pitchFamily="18" charset="0"/>
              </a:rPr>
              <a:t> and </a:t>
            </a:r>
            <a:r>
              <a:rPr lang="en-US" altLang="zh-CN" sz="4000" b="1" dirty="0" err="1" smtClean="0">
                <a:latin typeface="Times New Roman" panose="02020603050405020304" pitchFamily="18" charset="0"/>
                <a:cs typeface="Times New Roman" panose="02020603050405020304" pitchFamily="18" charset="0"/>
              </a:rPr>
              <a:t>Visualisation</a:t>
            </a:r>
            <a:endParaRPr lang="en-US" altLang="zh-CN" sz="40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362772" y="1322489"/>
            <a:ext cx="6479636" cy="5154511"/>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1232053" y="2539112"/>
            <a:ext cx="3044672" cy="108235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7103252" y="1399062"/>
            <a:ext cx="2215132" cy="1762124"/>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656011" y="1399062"/>
            <a:ext cx="2215132" cy="176212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7026470" y="3658796"/>
            <a:ext cx="2368696" cy="176212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7"/>
          <a:stretch>
            <a:fillRect/>
          </a:stretch>
        </p:blipFill>
        <p:spPr>
          <a:xfrm>
            <a:off x="9579228" y="3621467"/>
            <a:ext cx="2368698" cy="1884285"/>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588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80646F-7E8F-0A15-71DF-C266F08E2CEC}"/>
              </a:ext>
            </a:extLst>
          </p:cNvPr>
          <p:cNvSpPr txBox="1"/>
          <p:nvPr/>
        </p:nvSpPr>
        <p:spPr>
          <a:xfrm>
            <a:off x="271952" y="449294"/>
            <a:ext cx="13034473" cy="646331"/>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Combine 1D and 2D CNN output for FINAL SPECTRA</a:t>
            </a:r>
            <a:endParaRPr lang="en-US" altLang="zh-CN" sz="36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7992" y="1352444"/>
            <a:ext cx="4550235" cy="781156"/>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309655" y="2241715"/>
            <a:ext cx="4586908" cy="403671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57776" y="1352444"/>
            <a:ext cx="6819900" cy="4925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19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80646F-7E8F-0A15-71DF-C266F08E2CEC}"/>
              </a:ext>
            </a:extLst>
          </p:cNvPr>
          <p:cNvSpPr txBox="1"/>
          <p:nvPr/>
        </p:nvSpPr>
        <p:spPr>
          <a:xfrm>
            <a:off x="271952" y="449294"/>
            <a:ext cx="13034473" cy="646331"/>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Combine 1D and 2D CNN output for FINAL SPECTRA</a:t>
            </a:r>
            <a:endParaRPr lang="en-US" altLang="zh-CN" sz="36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719827" y="1105675"/>
            <a:ext cx="5627284" cy="5000624"/>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466724" y="1095625"/>
            <a:ext cx="5058331" cy="501067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652412" y="6250482"/>
            <a:ext cx="4686954" cy="438211"/>
          </a:xfrm>
          <a:prstGeom prst="rect">
            <a:avLst/>
          </a:prstGeom>
        </p:spPr>
      </p:pic>
      <p:sp>
        <p:nvSpPr>
          <p:cNvPr id="11" name="矩形 10"/>
          <p:cNvSpPr/>
          <p:nvPr/>
        </p:nvSpPr>
        <p:spPr>
          <a:xfrm>
            <a:off x="7268734" y="6130973"/>
            <a:ext cx="3502882" cy="369332"/>
          </a:xfrm>
          <a:prstGeom prst="rect">
            <a:avLst/>
          </a:prstGeom>
          <a:solidFill>
            <a:schemeClr val="bg1"/>
          </a:solidFill>
        </p:spPr>
        <p:txBody>
          <a:bodyPr wrap="none">
            <a:spAutoFit/>
          </a:bodyPr>
          <a:lstStyle/>
          <a:p>
            <a:r>
              <a:rPr lang="en-US" altLang="zh-CN" dirty="0">
                <a:latin typeface="Times New Roman" panose="02020603050405020304" pitchFamily="18" charset="0"/>
                <a:cs typeface="Times New Roman" panose="02020603050405020304" pitchFamily="18" charset="0"/>
              </a:rPr>
              <a:t>MSE :  105.53292849547191 ppm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507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775" y="2638425"/>
            <a:ext cx="12192000" cy="1446550"/>
          </a:xfrm>
          <a:prstGeom prst="rect">
            <a:avLst/>
          </a:prstGeom>
          <a:noFill/>
        </p:spPr>
        <p:txBody>
          <a:bodyPr wrap="square" rtlCol="0">
            <a:spAutoFit/>
          </a:bodyPr>
          <a:lstStyle/>
          <a:p>
            <a:pPr algn="ctr"/>
            <a:r>
              <a:rPr lang="en-US" altLang="zh-CN" sz="8800" dirty="0" smtClean="0">
                <a:latin typeface="Times New Roman" panose="02020603050405020304" pitchFamily="18" charset="0"/>
                <a:cs typeface="Times New Roman" panose="02020603050405020304" pitchFamily="18" charset="0"/>
              </a:rPr>
              <a:t>Thanks for listening!</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97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06EBE-9D57-904C-D08B-2B097A5A777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BF7EB5-4959-1CB4-379E-0DFA5B86F006}"/>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B6150533-2F1A-FCE0-E1C1-C10691B7DF63}"/>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70E14B-511D-1ADD-F21B-AFEC8539737C}"/>
                  </a:ext>
                </a:extLst>
              </p:cNvPr>
              <p:cNvSpPr/>
              <p:nvPr/>
            </p:nvSpPr>
            <p:spPr>
              <a:xfrm>
                <a:off x="355438" y="1194911"/>
                <a:ext cx="9850743" cy="1200329"/>
              </a:xfrm>
              <a:prstGeom prst="rect">
                <a:avLst/>
              </a:prstGeom>
            </p:spPr>
            <p:txBody>
              <a:bodyPr wrap="square">
                <a:spAutoFit/>
              </a:bodyPr>
              <a:lstStyle/>
              <a:p>
                <a:r>
                  <a:rPr lang="en-US" altLang="zh-CN" b="1" dirty="0"/>
                  <a:t>For each sample:</a:t>
                </a:r>
              </a:p>
              <a:p>
                <a:r>
                  <a:rPr lang="en-US" altLang="zh-CN" b="1" dirty="0"/>
                  <a:t>AIRS-CH0_signal.parquet</a:t>
                </a:r>
                <a:r>
                  <a:rPr lang="en-US" altLang="zh-CN" dirty="0"/>
                  <a:t>: </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𝟏𝟏𝟐𝟓𝟎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𝟑𝟓𝟔</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 </m:t>
                    </m:r>
                  </m:oMath>
                </a14:m>
                <a:r>
                  <a:rPr lang="en-US" altLang="zh-CN" b="1" dirty="0"/>
                  <a:t>-&gt; </a:t>
                </a:r>
                <a14:m>
                  <m:oMath xmlns:m="http://schemas.openxmlformats.org/officeDocument/2006/math">
                    <m:d>
                      <m:dPr>
                        <m:ctrlP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b="1" dirty="0"/>
                  <a:t> (time, spectral, spatial) </a:t>
                </a:r>
              </a:p>
              <a:p>
                <a:r>
                  <a:rPr lang="en-US" altLang="zh-CN" b="1" dirty="0"/>
                  <a:t>FGS1_signal.parquet</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𝟏𝟑𝟓𝟎𝟎𝟎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𝟑𝟐</m:t>
                    </m:r>
                    <m:r>
                      <a:rPr lang="en-US" altLang="zh-CN" b="1" i="1" dirty="0" smtClean="0">
                        <a:latin typeface="Cambria Math" panose="02040503050406030204" pitchFamily="18" charset="0"/>
                      </a:rPr>
                      <m:t>) </m:t>
                    </m:r>
                  </m:oMath>
                </a14:m>
                <a:r>
                  <a:rPr lang="en-US" altLang="zh-CN" b="1" dirty="0"/>
                  <a:t>-&gt; </a:t>
                </a:r>
                <a14:m>
                  <m:oMath xmlns:m="http://schemas.openxmlformats.org/officeDocument/2006/math">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8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b="1" dirty="0"/>
                  <a:t> (time, spectral, spatial) </a:t>
                </a:r>
              </a:p>
              <a:p>
                <a:endParaRPr lang="en-US" altLang="zh-CN" b="1" dirty="0"/>
              </a:p>
            </p:txBody>
          </p:sp>
        </mc:Choice>
        <mc:Fallback xmlns="">
          <p:sp>
            <p:nvSpPr>
              <p:cNvPr id="16" name="矩形 15">
                <a:extLst>
                  <a:ext uri="{FF2B5EF4-FFF2-40B4-BE49-F238E27FC236}">
                    <a16:creationId xmlns:a16="http://schemas.microsoft.com/office/drawing/2014/main" id="{7770E14B-511D-1ADD-F21B-AFEC8539737C}"/>
                  </a:ext>
                </a:extLst>
              </p:cNvPr>
              <p:cNvSpPr>
                <a:spLocks noRot="1" noChangeAspect="1" noMove="1" noResize="1" noEditPoints="1" noAdjustHandles="1" noChangeArrowheads="1" noChangeShapeType="1" noTextEdit="1"/>
              </p:cNvSpPr>
              <p:nvPr/>
            </p:nvSpPr>
            <p:spPr>
              <a:xfrm>
                <a:off x="355438" y="1194911"/>
                <a:ext cx="9850743" cy="1200329"/>
              </a:xfrm>
              <a:prstGeom prst="rect">
                <a:avLst/>
              </a:prstGeom>
              <a:blipFill>
                <a:blip r:embed="rId2"/>
                <a:stretch>
                  <a:fillRect l="-495" t="-253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82C0EF03-E33F-A65A-EB96-641C84815608}"/>
              </a:ext>
            </a:extLst>
          </p:cNvPr>
          <p:cNvSpPr txBox="1"/>
          <p:nvPr/>
        </p:nvSpPr>
        <p:spPr>
          <a:xfrm>
            <a:off x="355438" y="2154437"/>
            <a:ext cx="9619835" cy="2308324"/>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Calibrating and Time Binning Astronomical Data </a:t>
            </a:r>
            <a:r>
              <a:rPr lang="zh-CN" altLang="en-US" b="1" dirty="0">
                <a:latin typeface="Times New Roman" panose="02020603050405020304" pitchFamily="18" charset="0"/>
                <a:cs typeface="Times New Roman" panose="02020603050405020304" pitchFamily="18" charset="0"/>
              </a:rPr>
              <a:t>校准和时间分箱天文数据</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1: Analog-to-Digital Conversion </a:t>
            </a:r>
            <a:r>
              <a:rPr lang="zh-CN" altLang="en-US" dirty="0">
                <a:latin typeface="Times New Roman" panose="02020603050405020304" pitchFamily="18" charset="0"/>
                <a:cs typeface="Times New Roman" panose="02020603050405020304" pitchFamily="18" charset="0"/>
              </a:rPr>
              <a:t>模拟到数字转换</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2: Mask hot/dead Pixel </a:t>
            </a:r>
            <a:r>
              <a:rPr lang="zh-CN" altLang="en-US" dirty="0">
                <a:latin typeface="Times New Roman" panose="02020603050405020304" pitchFamily="18" charset="0"/>
                <a:cs typeface="Times New Roman" panose="02020603050405020304" pitchFamily="18" charset="0"/>
              </a:rPr>
              <a:t>屏蔽热像素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坏像素</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2: Linearity Correction </a:t>
            </a:r>
            <a:r>
              <a:rPr lang="zh-CN" altLang="en-US" dirty="0">
                <a:latin typeface="Times New Roman" panose="02020603050405020304" pitchFamily="18" charset="0"/>
                <a:cs typeface="Times New Roman" panose="02020603050405020304" pitchFamily="18" charset="0"/>
              </a:rPr>
              <a:t>线性校正</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3: Dark Current Subtraction </a:t>
            </a:r>
            <a:r>
              <a:rPr lang="zh-CN" altLang="en-US" dirty="0">
                <a:latin typeface="Times New Roman" panose="02020603050405020304" pitchFamily="18" charset="0"/>
                <a:cs typeface="Times New Roman" panose="02020603050405020304" pitchFamily="18" charset="0"/>
              </a:rPr>
              <a:t>暗电流扣除</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4: Get Correlated Double Sampling (CDS) </a:t>
            </a:r>
            <a:r>
              <a:rPr lang="zh-CN" altLang="en-US" dirty="0">
                <a:latin typeface="Times New Roman" panose="02020603050405020304" pitchFamily="18" charset="0"/>
                <a:cs typeface="Times New Roman" panose="02020603050405020304" pitchFamily="18" charset="0"/>
              </a:rPr>
              <a:t>获取相关双重采样 </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5 (Optional): Time Binning </a:t>
            </a:r>
            <a:r>
              <a:rPr lang="zh-CN" altLang="en-US" dirty="0">
                <a:latin typeface="Times New Roman" panose="02020603050405020304" pitchFamily="18" charset="0"/>
                <a:cs typeface="Times New Roman" panose="02020603050405020304" pitchFamily="18" charset="0"/>
              </a:rPr>
              <a:t>时间分箱</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Step 6: Flat Field Correction </a:t>
            </a:r>
            <a:r>
              <a:rPr lang="zh-CN" altLang="en-US" dirty="0">
                <a:latin typeface="Times New Roman" panose="02020603050405020304" pitchFamily="18" charset="0"/>
                <a:cs typeface="Times New Roman" panose="02020603050405020304" pitchFamily="18" charset="0"/>
              </a:rPr>
              <a:t>平场校正</a:t>
            </a:r>
            <a:endParaRPr lang="en-US" altLang="zh-CN" dirty="0">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C7E907BA-1C50-41FE-B777-89D349709B3B}"/>
              </a:ext>
            </a:extLst>
          </p:cNvPr>
          <p:cNvPicPr>
            <a:picLocks noChangeAspect="1"/>
          </p:cNvPicPr>
          <p:nvPr/>
        </p:nvPicPr>
        <p:blipFill>
          <a:blip r:embed="rId3"/>
          <a:srcRect r="49066" b="80995"/>
          <a:stretch/>
        </p:blipFill>
        <p:spPr>
          <a:xfrm>
            <a:off x="9460291" y="960051"/>
            <a:ext cx="2159055" cy="115665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705B3B9-052C-C7DA-C581-1969AEB94EA3}"/>
                  </a:ext>
                </a:extLst>
              </p:cNvPr>
              <p:cNvSpPr txBox="1"/>
              <p:nvPr/>
            </p:nvSpPr>
            <p:spPr>
              <a:xfrm>
                <a:off x="443344" y="4377381"/>
                <a:ext cx="10815783" cy="2031325"/>
              </a:xfrm>
              <a:prstGeom prst="rect">
                <a:avLst/>
              </a:prstGeom>
              <a:noFill/>
            </p:spPr>
            <p:txBody>
              <a:bodyPr wrap="square" rtlCol="0">
                <a:spAutoFit/>
              </a:bodyPr>
              <a:lstStyle/>
              <a:p>
                <a:r>
                  <a:rPr lang="en-US" altLang="zh-CN" sz="1400" dirty="0">
                    <a:solidFill>
                      <a:srgbClr val="3C4043"/>
                    </a:solidFill>
                    <a:latin typeface="Times New Roman" panose="02020603050405020304" pitchFamily="18" charset="0"/>
                    <a:cs typeface="Times New Roman" panose="02020603050405020304" pitchFamily="18" charset="0"/>
                  </a:rPr>
                  <a:t>Q1: How does dimension of time decrease?</a:t>
                </a:r>
              </a:p>
              <a:p>
                <a:r>
                  <a:rPr lang="en-US" altLang="zh-CN" sz="1400" dirty="0">
                    <a:solidFill>
                      <a:srgbClr val="3C4043"/>
                    </a:solidFill>
                    <a:latin typeface="Times New Roman" panose="02020603050405020304" pitchFamily="18" charset="0"/>
                    <a:cs typeface="Times New Roman" panose="02020603050405020304" pitchFamily="18" charset="0"/>
                  </a:rPr>
                  <a:t>A1: </a:t>
                </a:r>
              </a:p>
              <a:p>
                <a:r>
                  <a:rPr lang="en-US" altLang="zh-CN" sz="1400" dirty="0">
                    <a:solidFill>
                      <a:srgbClr val="3C4043"/>
                    </a:solidFill>
                    <a:latin typeface="Times New Roman" panose="02020603050405020304" pitchFamily="18" charset="0"/>
                    <a:cs typeface="Times New Roman" panose="02020603050405020304" pitchFamily="18" charset="0"/>
                  </a:rPr>
                  <a:t>- The observations </a:t>
                </a:r>
                <a:r>
                  <a:rPr lang="en-US" altLang="zh-CN" sz="1400" b="0" i="0" dirty="0">
                    <a:solidFill>
                      <a:srgbClr val="3C4043"/>
                    </a:solidFill>
                    <a:effectLst/>
                    <a:latin typeface="Times New Roman" panose="02020603050405020304" pitchFamily="18" charset="0"/>
                    <a:cs typeface="Times New Roman" panose="02020603050405020304" pitchFamily="18" charset="0"/>
                  </a:rPr>
                  <a:t>are first conducted CDS. </a:t>
                </a:r>
                <a:endParaRPr lang="en-US" altLang="zh-CN" sz="1400" dirty="0">
                  <a:solidFill>
                    <a:srgbClr val="3C4043"/>
                  </a:solidFill>
                  <a:latin typeface="Times New Roman" panose="02020603050405020304" pitchFamily="18" charset="0"/>
                  <a:cs typeface="Times New Roman" panose="02020603050405020304" pitchFamily="18" charset="0"/>
                </a:endParaRPr>
              </a:p>
              <a:p>
                <a:r>
                  <a:rPr lang="en-US" altLang="zh-CN" sz="1400" i="0" dirty="0">
                    <a:solidFill>
                      <a:srgbClr val="3C4043"/>
                    </a:solidFill>
                    <a:effectLst/>
                    <a:latin typeface="Times New Roman" panose="02020603050405020304" pitchFamily="18" charset="0"/>
                    <a:cs typeface="Times New Roman" panose="02020603050405020304" pitchFamily="18" charset="0"/>
                  </a:rPr>
                  <a:t>AIRS: (</a:t>
                </a:r>
                <a:r>
                  <a:rPr lang="zh-CN" altLang="en-US" sz="1400" i="0" dirty="0">
                    <a:solidFill>
                      <a:srgbClr val="3C4043"/>
                    </a:solidFill>
                    <a:effectLst/>
                    <a:latin typeface="Times New Roman" panose="02020603050405020304" pitchFamily="18" charset="0"/>
                    <a:cs typeface="Times New Roman" panose="02020603050405020304" pitchFamily="18" charset="0"/>
                  </a:rPr>
                  <a:t>𝟏𝟏𝟐𝟓𝟎</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𝟑𝟓𝟔</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𝟑𝟐</a:t>
                </a:r>
                <a:r>
                  <a:rPr lang="en-US" altLang="zh-CN" sz="1400" i="0" dirty="0">
                    <a:solidFill>
                      <a:srgbClr val="3C4043"/>
                    </a:solidFill>
                    <a:effectLst/>
                    <a:latin typeface="Times New Roman" panose="02020603050405020304" pitchFamily="18" charset="0"/>
                    <a:cs typeface="Times New Roman" panose="02020603050405020304" pitchFamily="18" charset="0"/>
                  </a:rPr>
                  <a:t>) -&gt;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effectLst/>
                        <a:latin typeface="Times New Roman" panose="02020603050405020304" pitchFamily="18" charset="0"/>
                        <a:cs typeface="Times New Roman" panose="02020603050405020304" pitchFamily="18" charset="0"/>
                      </a:rPr>
                      <m:t>5625</m:t>
                    </m:r>
                    <m:r>
                      <a:rPr lang="en-US" altLang="zh-CN" sz="1400" b="0" i="1" dirty="0" smtClean="0">
                        <a:latin typeface="Cambria Math" panose="02040503050406030204" pitchFamily="18" charset="0"/>
                      </a:rPr>
                      <m:t>,356,32)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 FGS1: </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3C4043"/>
                        </a:solidFill>
                        <a:effectLst/>
                        <a:latin typeface="Times New Roman" panose="02020603050405020304" pitchFamily="18" charset="0"/>
                        <a:cs typeface="Times New Roman" panose="02020603050405020304" pitchFamily="18" charset="0"/>
                      </a:rPr>
                      <m:t>135000</m:t>
                    </m:r>
                    <m:r>
                      <a:rPr lang="en-US" altLang="zh-CN" sz="1400" b="0" i="1" dirty="0" smtClean="0">
                        <a:latin typeface="Cambria Math" panose="02040503050406030204" pitchFamily="18" charset="0"/>
                      </a:rPr>
                      <m:t>,32,32)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dirty="0" smtClean="0">
                        <a:solidFill>
                          <a:srgbClr val="FF0000"/>
                        </a:solidFill>
                        <a:latin typeface="Times New Roman" panose="02020603050405020304" pitchFamily="18" charset="0"/>
                        <a:cs typeface="Times New Roman" panose="02020603050405020304" pitchFamily="18" charset="0"/>
                      </a:rPr>
                      <m:t>67500</m:t>
                    </m:r>
                    <m:r>
                      <a:rPr lang="en-US" altLang="zh-CN" sz="1400" b="0" i="1" dirty="0" smtClean="0">
                        <a:latin typeface="Cambria Math" panose="02040503050406030204" pitchFamily="18" charset="0"/>
                      </a:rPr>
                      <m:t>,32,32) </m:t>
                    </m:r>
                  </m:oMath>
                </a14:m>
                <a:endParaRPr lang="en-US" altLang="zh-CN" sz="1400" i="0" dirty="0">
                  <a:solidFill>
                    <a:srgbClr val="3C4043"/>
                  </a:solidFill>
                  <a:effectLst/>
                  <a:latin typeface="Times New Roman" panose="02020603050405020304" pitchFamily="18" charset="0"/>
                  <a:cs typeface="Times New Roman" panose="02020603050405020304" pitchFamily="18" charset="0"/>
                </a:endParaRPr>
              </a:p>
              <a:p>
                <a:r>
                  <a:rPr lang="en-US" altLang="zh-CN" sz="1400" dirty="0">
                    <a:solidFill>
                      <a:srgbClr val="3C4043"/>
                    </a:solidFill>
                    <a:latin typeface="Times New Roman" panose="02020603050405020304" pitchFamily="18" charset="0"/>
                    <a:cs typeface="Times New Roman" panose="02020603050405020304" pitchFamily="18" charset="0"/>
                  </a:rPr>
                  <a:t>- T</a:t>
                </a:r>
                <a:r>
                  <a:rPr lang="en-US" altLang="zh-CN" sz="1400" b="0" i="0" dirty="0">
                    <a:solidFill>
                      <a:srgbClr val="3C4043"/>
                    </a:solidFill>
                    <a:effectLst/>
                    <a:latin typeface="Times New Roman" panose="02020603050405020304" pitchFamily="18" charset="0"/>
                    <a:cs typeface="Times New Roman" panose="02020603050405020304" pitchFamily="18" charset="0"/>
                  </a:rPr>
                  <a:t>hen they are binned in time by group of 30 frames for AIRS  and 360 frames for FGS1.</a:t>
                </a:r>
              </a:p>
              <a:p>
                <a:r>
                  <a:rPr lang="en-US" altLang="zh-CN" sz="1400" i="0" dirty="0">
                    <a:solidFill>
                      <a:srgbClr val="3C4043"/>
                    </a:solidFill>
                    <a:effectLst/>
                    <a:latin typeface="Times New Roman" panose="02020603050405020304" pitchFamily="18" charset="0"/>
                    <a:cs typeface="Times New Roman" panose="02020603050405020304" pitchFamily="18" charset="0"/>
                  </a:rPr>
                  <a:t>AIRS: (5625,</a:t>
                </a:r>
                <a:r>
                  <a:rPr lang="zh-CN" altLang="en-US" sz="1400" i="0" dirty="0">
                    <a:solidFill>
                      <a:srgbClr val="3C4043"/>
                    </a:solidFill>
                    <a:effectLst/>
                    <a:latin typeface="Times New Roman" panose="02020603050405020304" pitchFamily="18" charset="0"/>
                    <a:cs typeface="Times New Roman" panose="02020603050405020304" pitchFamily="18" charset="0"/>
                  </a:rPr>
                  <a:t>𝟑𝟓𝟔</a:t>
                </a:r>
                <a:r>
                  <a:rPr lang="en-US" altLang="zh-CN" sz="1400" i="0" dirty="0">
                    <a:solidFill>
                      <a:srgbClr val="3C4043"/>
                    </a:solidFill>
                    <a:effectLst/>
                    <a:latin typeface="Times New Roman" panose="02020603050405020304" pitchFamily="18" charset="0"/>
                    <a:cs typeface="Times New Roman" panose="02020603050405020304" pitchFamily="18" charset="0"/>
                  </a:rPr>
                  <a:t>,</a:t>
                </a:r>
                <a:r>
                  <a:rPr lang="zh-CN" altLang="en-US" sz="1400" i="0" dirty="0">
                    <a:solidFill>
                      <a:srgbClr val="3C4043"/>
                    </a:solidFill>
                    <a:effectLst/>
                    <a:latin typeface="Times New Roman" panose="02020603050405020304" pitchFamily="18" charset="0"/>
                    <a:cs typeface="Times New Roman" panose="02020603050405020304" pitchFamily="18" charset="0"/>
                  </a:rPr>
                  <a:t>𝟑𝟐</a:t>
                </a:r>
                <a:r>
                  <a:rPr lang="en-US" altLang="zh-CN" sz="1400" i="0" dirty="0">
                    <a:solidFill>
                      <a:srgbClr val="3C4043"/>
                    </a:solidFill>
                    <a:effectLst/>
                    <a:latin typeface="Times New Roman" panose="02020603050405020304" pitchFamily="18" charset="0"/>
                    <a:cs typeface="Times New Roman" panose="02020603050405020304" pitchFamily="18" charset="0"/>
                  </a:rPr>
                  <a:t>) -&gt;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latin typeface="Cambria Math" panose="02040503050406030204" pitchFamily="18" charset="0"/>
                      </a:rPr>
                      <m:t>187</m:t>
                    </m:r>
                    <m:r>
                      <a:rPr lang="en-US" altLang="zh-CN" sz="1400" b="0" i="1" dirty="0" smtClean="0">
                        <a:latin typeface="Cambria Math" panose="02040503050406030204" pitchFamily="18" charset="0"/>
                      </a:rPr>
                      <m:t>,356,32)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 FGS1: </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3C4043"/>
                        </a:solidFill>
                        <a:effectLst/>
                        <a:latin typeface="Times New Roman" panose="02020603050405020304" pitchFamily="18" charset="0"/>
                        <a:cs typeface="Times New Roman" panose="02020603050405020304" pitchFamily="18" charset="0"/>
                      </a:rPr>
                      <m:t>135000</m:t>
                    </m:r>
                    <m:r>
                      <a:rPr lang="en-US" altLang="zh-CN" sz="1400" b="0" i="1" dirty="0" smtClean="0">
                        <a:latin typeface="Cambria Math" panose="02040503050406030204" pitchFamily="18" charset="0"/>
                      </a:rPr>
                      <m:t>,32,32) </m:t>
                    </m:r>
                  </m:oMath>
                </a14:m>
                <a:r>
                  <a:rPr lang="en-US" altLang="zh-CN" sz="1400" i="0" dirty="0">
                    <a:solidFill>
                      <a:srgbClr val="3C4043"/>
                    </a:solidFill>
                    <a:effectLst/>
                    <a:latin typeface="Times New Roman" panose="02020603050405020304" pitchFamily="18" charset="0"/>
                    <a:cs typeface="Times New Roman" panose="02020603050405020304" pitchFamily="18" charset="0"/>
                  </a:rPr>
                  <a:t>-&gt;</a:t>
                </a:r>
                <a14:m>
                  <m:oMath xmlns:m="http://schemas.openxmlformats.org/officeDocument/2006/math">
                    <m:r>
                      <a:rPr lang="en-US" altLang="zh-CN" sz="1400" b="0" i="1" dirty="0" smtClean="0">
                        <a:latin typeface="Cambria Math" panose="02040503050406030204" pitchFamily="18" charset="0"/>
                      </a:rPr>
                      <m:t>(</m:t>
                    </m:r>
                    <m:r>
                      <m:rPr>
                        <m:nor/>
                      </m:rPr>
                      <a:rPr lang="en-US" altLang="zh-CN" sz="1400" b="1" i="0" dirty="0" smtClean="0">
                        <a:solidFill>
                          <a:srgbClr val="FF0000"/>
                        </a:solidFill>
                        <a:latin typeface="Times New Roman" panose="02020603050405020304" pitchFamily="18" charset="0"/>
                        <a:cs typeface="Times New Roman" panose="02020603050405020304" pitchFamily="18" charset="0"/>
                      </a:rPr>
                      <m:t>187</m:t>
                    </m:r>
                    <m:r>
                      <a:rPr lang="en-US" altLang="zh-CN" sz="1400" b="0" i="1" dirty="0" smtClean="0">
                        <a:latin typeface="Cambria Math" panose="02040503050406030204" pitchFamily="18" charset="0"/>
                      </a:rPr>
                      <m:t>,32,32) </m:t>
                    </m:r>
                  </m:oMath>
                </a14:m>
                <a:endParaRPr lang="en-US" altLang="zh-CN" sz="1400" i="0" dirty="0">
                  <a:solidFill>
                    <a:srgbClr val="3C4043"/>
                  </a:solidFill>
                  <a:effectLst/>
                  <a:latin typeface="Times New Roman" panose="02020603050405020304" pitchFamily="18" charset="0"/>
                  <a:cs typeface="Times New Roman" panose="02020603050405020304" pitchFamily="18" charset="0"/>
                </a:endParaRPr>
              </a:p>
              <a:p>
                <a:r>
                  <a:rPr lang="en-US" altLang="zh-CN" sz="1400" dirty="0">
                    <a:solidFill>
                      <a:srgbClr val="3C4043"/>
                    </a:solidFill>
                    <a:latin typeface="Times New Roman" panose="02020603050405020304" pitchFamily="18" charset="0"/>
                    <a:cs typeface="Times New Roman" panose="02020603050405020304" pitchFamily="18" charset="0"/>
                  </a:rPr>
                  <a:t>Q2: How does dimension of spectral in AIRS decrease?</a:t>
                </a:r>
              </a:p>
              <a:p>
                <a:r>
                  <a:rPr lang="en-US" altLang="zh-CN" sz="1400" i="0" dirty="0">
                    <a:solidFill>
                      <a:srgbClr val="3C4043"/>
                    </a:solidFill>
                    <a:effectLst/>
                    <a:latin typeface="Times New Roman" panose="02020603050405020304" pitchFamily="18" charset="0"/>
                    <a:cs typeface="Times New Roman" panose="02020603050405020304" pitchFamily="18" charset="0"/>
                  </a:rPr>
                  <a:t>A2: </a:t>
                </a:r>
                <a:r>
                  <a:rPr lang="en-US" altLang="zh-CN" sz="1400" i="0" dirty="0">
                    <a:solidFill>
                      <a:srgbClr val="FF0000"/>
                    </a:solidFill>
                    <a:effectLst/>
                    <a:latin typeface="Times New Roman" panose="02020603050405020304" pitchFamily="18" charset="0"/>
                    <a:cs typeface="Times New Roman" panose="02020603050405020304" pitchFamily="18" charset="0"/>
                  </a:rPr>
                  <a:t>The images are cut along the wavelength axis between pixels 39 and 321, so that the 282 pixels left in the wavelength dimension match the last 282 targets' points, from AIRS*.</a:t>
                </a:r>
              </a:p>
            </p:txBody>
          </p:sp>
        </mc:Choice>
        <mc:Fallback xmlns="">
          <p:sp>
            <p:nvSpPr>
              <p:cNvPr id="26" name="文本框 25">
                <a:extLst>
                  <a:ext uri="{FF2B5EF4-FFF2-40B4-BE49-F238E27FC236}">
                    <a16:creationId xmlns:a16="http://schemas.microsoft.com/office/drawing/2014/main" id="{A705B3B9-052C-C7DA-C581-1969AEB94EA3}"/>
                  </a:ext>
                </a:extLst>
              </p:cNvPr>
              <p:cNvSpPr txBox="1">
                <a:spLocks noRot="1" noChangeAspect="1" noMove="1" noResize="1" noEditPoints="1" noAdjustHandles="1" noChangeArrowheads="1" noChangeShapeType="1" noTextEdit="1"/>
              </p:cNvSpPr>
              <p:nvPr/>
            </p:nvSpPr>
            <p:spPr>
              <a:xfrm>
                <a:off x="443344" y="4377381"/>
                <a:ext cx="10815783" cy="2031325"/>
              </a:xfrm>
              <a:prstGeom prst="rect">
                <a:avLst/>
              </a:prstGeom>
              <a:blipFill>
                <a:blip r:embed="rId4"/>
                <a:stretch>
                  <a:fillRect l="-169" t="-601" b="-2402"/>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93871BCE-1EEA-CD2A-2EBA-8D961B9A0A6C}"/>
              </a:ext>
            </a:extLst>
          </p:cNvPr>
          <p:cNvPicPr>
            <a:picLocks noChangeAspect="1"/>
          </p:cNvPicPr>
          <p:nvPr/>
        </p:nvPicPr>
        <p:blipFill>
          <a:blip r:embed="rId5"/>
          <a:stretch>
            <a:fillRect/>
          </a:stretch>
        </p:blipFill>
        <p:spPr>
          <a:xfrm>
            <a:off x="5486869" y="4485493"/>
            <a:ext cx="6261787" cy="544365"/>
          </a:xfrm>
          <a:prstGeom prst="rect">
            <a:avLst/>
          </a:prstGeom>
          <a:ln>
            <a:noFill/>
          </a:ln>
          <a:effectLst>
            <a:outerShdw blurRad="292100" dist="139700" dir="2700000" algn="tl" rotWithShape="0">
              <a:srgbClr val="333333">
                <a:alpha val="65000"/>
              </a:srgbClr>
            </a:outerShdw>
          </a:effectLst>
        </p:spPr>
      </p:pic>
      <p:sp>
        <p:nvSpPr>
          <p:cNvPr id="1025" name="文本框 1024">
            <a:extLst>
              <a:ext uri="{FF2B5EF4-FFF2-40B4-BE49-F238E27FC236}">
                <a16:creationId xmlns:a16="http://schemas.microsoft.com/office/drawing/2014/main" id="{B5CC9A3F-D1B3-F431-01E0-48E4A502E576}"/>
              </a:ext>
            </a:extLst>
          </p:cNvPr>
          <p:cNvSpPr txBox="1"/>
          <p:nvPr/>
        </p:nvSpPr>
        <p:spPr>
          <a:xfrm>
            <a:off x="0" y="6411098"/>
            <a:ext cx="12402127" cy="830997"/>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6"/>
              </a:rPr>
              <a:t>* https://www.kaggle.com/code/gordonyip/update-calibrating-and-binning-astronomical-data/comments#2953798</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Image Credit: </a:t>
            </a:r>
            <a:r>
              <a:rPr lang="en-US" altLang="zh-CN" sz="1200" dirty="0">
                <a:latin typeface="Times New Roman" panose="02020603050405020304" pitchFamily="18" charset="0"/>
                <a:cs typeface="Times New Roman" panose="02020603050405020304" pitchFamily="18" charset="0"/>
                <a:hlinkClick r:id="rId7"/>
              </a:rPr>
              <a:t>https://byjus.com/physics/visible-light/</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pic>
        <p:nvPicPr>
          <p:cNvPr id="1032" name="Picture 8" descr="Visible Light">
            <a:extLst>
              <a:ext uri="{FF2B5EF4-FFF2-40B4-BE49-F238E27FC236}">
                <a16:creationId xmlns:a16="http://schemas.microsoft.com/office/drawing/2014/main" id="{16CB274B-E1DC-C4C9-A53E-0FD59061E1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476" y="2302146"/>
            <a:ext cx="3171594" cy="2012905"/>
          </a:xfrm>
          <a:prstGeom prst="rect">
            <a:avLst/>
          </a:prstGeom>
          <a:noFill/>
          <a:extLst>
            <a:ext uri="{909E8E84-426E-40DD-AFC4-6F175D3DCCD1}">
              <a14:hiddenFill xmlns:a14="http://schemas.microsoft.com/office/drawing/2010/main">
                <a:solidFill>
                  <a:srgbClr val="FFFFFF"/>
                </a:solidFill>
              </a14:hiddenFill>
            </a:ext>
          </a:extLst>
        </p:spPr>
      </p:pic>
      <p:sp>
        <p:nvSpPr>
          <p:cNvPr id="1027" name="文本框 1026">
            <a:extLst>
              <a:ext uri="{FF2B5EF4-FFF2-40B4-BE49-F238E27FC236}">
                <a16:creationId xmlns:a16="http://schemas.microsoft.com/office/drawing/2014/main" id="{06D23AB5-B53D-6C7A-BA05-EAF802C4A563}"/>
              </a:ext>
            </a:extLst>
          </p:cNvPr>
          <p:cNvSpPr txBox="1"/>
          <p:nvPr/>
        </p:nvSpPr>
        <p:spPr>
          <a:xfrm>
            <a:off x="8546232" y="2272903"/>
            <a:ext cx="2337394"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AIRS-CH0: 1.95 - 3.90 µm</a:t>
            </a:r>
            <a:endParaRPr lang="zh-CN" altLang="en-US" sz="1400" dirty="0"/>
          </a:p>
        </p:txBody>
      </p:sp>
      <p:cxnSp>
        <p:nvCxnSpPr>
          <p:cNvPr id="1031" name="直接箭头连接符 1030">
            <a:extLst>
              <a:ext uri="{FF2B5EF4-FFF2-40B4-BE49-F238E27FC236}">
                <a16:creationId xmlns:a16="http://schemas.microsoft.com/office/drawing/2014/main" id="{EA51B932-1819-A3B7-2FE8-A394AD093F25}"/>
              </a:ext>
            </a:extLst>
          </p:cNvPr>
          <p:cNvCxnSpPr>
            <a:stCxn id="1027" idx="2"/>
          </p:cNvCxnSpPr>
          <p:nvPr/>
        </p:nvCxnSpPr>
        <p:spPr>
          <a:xfrm>
            <a:off x="9714929" y="2580680"/>
            <a:ext cx="115454" cy="250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9" name="文本框 1028">
            <a:extLst>
              <a:ext uri="{FF2B5EF4-FFF2-40B4-BE49-F238E27FC236}">
                <a16:creationId xmlns:a16="http://schemas.microsoft.com/office/drawing/2014/main" id="{75025138-C56B-C2D3-D9A3-CD2088F8C6C5}"/>
              </a:ext>
            </a:extLst>
          </p:cNvPr>
          <p:cNvSpPr txBox="1"/>
          <p:nvPr/>
        </p:nvSpPr>
        <p:spPr>
          <a:xfrm>
            <a:off x="9207157" y="4138931"/>
            <a:ext cx="1998047"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FGS1: 0.60 – 0.80 µm</a:t>
            </a:r>
            <a:endParaRPr lang="zh-CN" altLang="en-US" sz="1400" dirty="0"/>
          </a:p>
        </p:txBody>
      </p:sp>
      <p:cxnSp>
        <p:nvCxnSpPr>
          <p:cNvPr id="1033" name="直接箭头连接符 1032">
            <a:extLst>
              <a:ext uri="{FF2B5EF4-FFF2-40B4-BE49-F238E27FC236}">
                <a16:creationId xmlns:a16="http://schemas.microsoft.com/office/drawing/2014/main" id="{F74F8023-C2E8-B42C-BDEE-D0FC7C628F17}"/>
              </a:ext>
            </a:extLst>
          </p:cNvPr>
          <p:cNvCxnSpPr>
            <a:cxnSpLocks/>
            <a:stCxn id="1029" idx="0"/>
          </p:cNvCxnSpPr>
          <p:nvPr/>
        </p:nvCxnSpPr>
        <p:spPr>
          <a:xfrm flipH="1" flipV="1">
            <a:off x="9772656" y="2910821"/>
            <a:ext cx="433525" cy="12281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37" name="文本框 1036">
                <a:extLst>
                  <a:ext uri="{FF2B5EF4-FFF2-40B4-BE49-F238E27FC236}">
                    <a16:creationId xmlns:a16="http://schemas.microsoft.com/office/drawing/2014/main" id="{F975ACC1-1785-1F0A-0E4A-15E8EB447ECC}"/>
                  </a:ext>
                </a:extLst>
              </p:cNvPr>
              <p:cNvSpPr txBox="1"/>
              <p:nvPr/>
            </p:nvSpPr>
            <p:spPr>
              <a:xfrm>
                <a:off x="3001818" y="6136971"/>
                <a:ext cx="8894618" cy="324384"/>
              </a:xfrm>
              <a:prstGeom prst="rect">
                <a:avLst/>
              </a:prstGeom>
              <a:noFill/>
              <a:ln>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 think this mapping by cropping is confusing. We would find a way to match </a:t>
                </a:r>
                <a14:m>
                  <m:oMath xmlns:m="http://schemas.openxmlformats.org/officeDocument/2006/math">
                    <m:sSub>
                      <m:sSubPr>
                        <m:ctrlPr>
                          <a:rPr lang="en-US" altLang="zh-CN" sz="1400" b="0" i="1" smtClean="0">
                            <a:highlight>
                              <a:srgbClr val="FFFF00"/>
                            </a:highlight>
                            <a:latin typeface="Cambria Math" panose="02040503050406030204" pitchFamily="18" charset="0"/>
                          </a:rPr>
                        </m:ctrlPr>
                      </m:sSubPr>
                      <m:e>
                        <m:r>
                          <a:rPr lang="en-US" altLang="zh-CN" sz="1400" b="0" i="1" smtClean="0">
                            <a:highlight>
                              <a:srgbClr val="FFFF00"/>
                            </a:highlight>
                            <a:latin typeface="Cambria Math" panose="02040503050406030204" pitchFamily="18" charset="0"/>
                          </a:rPr>
                          <m:t>𝑁</m:t>
                        </m:r>
                      </m:e>
                      <m:sub>
                        <m:r>
                          <a:rPr lang="en-US" altLang="zh-CN" sz="1400" b="0" i="1" smtClean="0">
                            <a:highlight>
                              <a:srgbClr val="FFFF00"/>
                            </a:highlight>
                            <a:latin typeface="Cambria Math" panose="02040503050406030204" pitchFamily="18" charset="0"/>
                          </a:rPr>
                          <m:t>𝑠𝑝𝑒𝑐𝑡𝑟𝑎𝑙</m:t>
                        </m:r>
                      </m:sub>
                    </m:sSub>
                    <m:r>
                      <a:rPr lang="en-US" altLang="zh-CN" sz="1400" b="0" i="1" smtClean="0">
                        <a:highlight>
                          <a:srgbClr val="FFFF00"/>
                        </a:highlight>
                        <a:latin typeface="Cambria Math" panose="02040503050406030204" pitchFamily="18" charset="0"/>
                      </a:rPr>
                      <m:t>=356 →</m:t>
                    </m:r>
                    <m:sSub>
                      <m:sSubPr>
                        <m:ctrlPr>
                          <a:rPr lang="en-US" altLang="zh-CN" sz="1400" b="0" i="1" smtClean="0">
                            <a:highlight>
                              <a:srgbClr val="FFFF00"/>
                            </a:highlight>
                            <a:latin typeface="Cambria Math" panose="02040503050406030204" pitchFamily="18" charset="0"/>
                          </a:rPr>
                        </m:ctrlPr>
                      </m:sSubPr>
                      <m:e>
                        <m:r>
                          <a:rPr lang="en-US" altLang="zh-CN" sz="1400" b="0" i="1" smtClean="0">
                            <a:highlight>
                              <a:srgbClr val="FFFF00"/>
                            </a:highlight>
                            <a:latin typeface="Cambria Math" panose="02040503050406030204" pitchFamily="18" charset="0"/>
                          </a:rPr>
                          <m:t>𝑁</m:t>
                        </m:r>
                      </m:e>
                      <m:sub>
                        <m:r>
                          <a:rPr lang="en-US" altLang="zh-CN" sz="1400" b="0" i="1" smtClean="0">
                            <a:highlight>
                              <a:srgbClr val="FFFF00"/>
                            </a:highlight>
                            <a:latin typeface="Cambria Math" panose="02040503050406030204" pitchFamily="18" charset="0"/>
                          </a:rPr>
                          <m:t>𝑠𝑝𝑒𝑐𝑡𝑟𝑎𝑙</m:t>
                        </m:r>
                      </m:sub>
                    </m:sSub>
                    <m:r>
                      <a:rPr lang="en-US" altLang="zh-CN" sz="1400" b="0" i="1" smtClean="0">
                        <a:highlight>
                          <a:srgbClr val="FFFF00"/>
                        </a:highlight>
                        <a:latin typeface="Cambria Math" panose="02040503050406030204" pitchFamily="18" charset="0"/>
                      </a:rPr>
                      <m:t>=282</m:t>
                    </m:r>
                  </m:oMath>
                </a14:m>
                <a:endParaRPr lang="en-US" altLang="zh-CN" sz="1400" b="0" dirty="0">
                  <a:highlight>
                    <a:srgbClr val="FFFF00"/>
                  </a:highlight>
                  <a:latin typeface="Times New Roman" panose="02020603050405020304" pitchFamily="18" charset="0"/>
                  <a:cs typeface="Times New Roman" panose="02020603050405020304" pitchFamily="18" charset="0"/>
                </a:endParaRPr>
              </a:p>
            </p:txBody>
          </p:sp>
        </mc:Choice>
        <mc:Fallback xmlns="">
          <p:sp>
            <p:nvSpPr>
              <p:cNvPr id="1037" name="文本框 1036">
                <a:extLst>
                  <a:ext uri="{FF2B5EF4-FFF2-40B4-BE49-F238E27FC236}">
                    <a16:creationId xmlns:a16="http://schemas.microsoft.com/office/drawing/2014/main" id="{F975ACC1-1785-1F0A-0E4A-15E8EB447ECC}"/>
                  </a:ext>
                </a:extLst>
              </p:cNvPr>
              <p:cNvSpPr txBox="1">
                <a:spLocks noRot="1" noChangeAspect="1" noMove="1" noResize="1" noEditPoints="1" noAdjustHandles="1" noChangeArrowheads="1" noChangeShapeType="1" noTextEdit="1"/>
              </p:cNvSpPr>
              <p:nvPr/>
            </p:nvSpPr>
            <p:spPr>
              <a:xfrm>
                <a:off x="3001818" y="6136971"/>
                <a:ext cx="8894618" cy="324384"/>
              </a:xfrm>
              <a:prstGeom prst="rect">
                <a:avLst/>
              </a:prstGeom>
              <a:blipFill>
                <a:blip r:embed="rId9"/>
                <a:stretch>
                  <a:fillRect l="-137" t="-1818" b="-10909"/>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432763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73ED-7A34-05AF-498F-18C6FFB0A1F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62780DC-1CA2-335B-4EDB-38D0599EE00B}"/>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44DC47D0-EC52-BC37-D6D5-C2325481B37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A20D2903-F60E-AFF0-B931-BFF642837A8A}"/>
              </a:ext>
            </a:extLst>
          </p:cNvPr>
          <p:cNvSpPr/>
          <p:nvPr/>
        </p:nvSpPr>
        <p:spPr>
          <a:xfrm>
            <a:off x="355438" y="1194911"/>
            <a:ext cx="9850743" cy="646331"/>
          </a:xfrm>
          <a:prstGeom prst="rect">
            <a:avLst/>
          </a:prstGeom>
        </p:spPr>
        <p:txBody>
          <a:bodyPr wrap="square">
            <a:spAutoFit/>
          </a:bodyPr>
          <a:lstStyle/>
          <a:p>
            <a:r>
              <a:rPr lang="en-US" altLang="zh-CN" b="1" dirty="0"/>
              <a:t>There are some things you should pay attention to/modify in </a:t>
            </a:r>
            <a:r>
              <a:rPr lang="en-US" altLang="zh-CN" b="1" dirty="0">
                <a:hlinkClick r:id="rId2"/>
              </a:rPr>
              <a:t>official calibration notebook</a:t>
            </a:r>
            <a:r>
              <a:rPr lang="en-US" altLang="zh-CN" b="1" dirty="0"/>
              <a:t>:</a:t>
            </a:r>
          </a:p>
          <a:p>
            <a:endParaRPr lang="en-US" altLang="zh-CN" b="1" dirty="0"/>
          </a:p>
        </p:txBody>
      </p:sp>
      <p:pic>
        <p:nvPicPr>
          <p:cNvPr id="7" name="图片 6">
            <a:extLst>
              <a:ext uri="{FF2B5EF4-FFF2-40B4-BE49-F238E27FC236}">
                <a16:creationId xmlns:a16="http://schemas.microsoft.com/office/drawing/2014/main" id="{F7A278B5-7DCE-5E02-8682-AC007F3233DE}"/>
              </a:ext>
            </a:extLst>
          </p:cNvPr>
          <p:cNvPicPr>
            <a:picLocks noChangeAspect="1"/>
          </p:cNvPicPr>
          <p:nvPr/>
        </p:nvPicPr>
        <p:blipFill>
          <a:blip r:embed="rId3"/>
          <a:stretch>
            <a:fillRect/>
          </a:stretch>
        </p:blipFill>
        <p:spPr>
          <a:xfrm>
            <a:off x="184912" y="1750087"/>
            <a:ext cx="11822175" cy="3839111"/>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A9D74423-DEB1-4A5B-85FB-46BCC91A53E4}"/>
              </a:ext>
            </a:extLst>
          </p:cNvPr>
          <p:cNvSpPr/>
          <p:nvPr/>
        </p:nvSpPr>
        <p:spPr>
          <a:xfrm>
            <a:off x="1126837" y="4716118"/>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BEAC1CA-1044-A8D2-A955-C55FB53083D4}"/>
              </a:ext>
            </a:extLst>
          </p:cNvPr>
          <p:cNvSpPr txBox="1"/>
          <p:nvPr/>
        </p:nvSpPr>
        <p:spPr>
          <a:xfrm>
            <a:off x="2780144" y="4708982"/>
            <a:ext cx="7527638" cy="523220"/>
          </a:xfrm>
          <a:prstGeom prst="rect">
            <a:avLst/>
          </a:prstGeom>
          <a:solidFill>
            <a:schemeClr val="bg1"/>
          </a:solidFill>
        </p:spPr>
        <p:txBody>
          <a:bodyPr wrap="square" rtlCol="0">
            <a:spAutoFit/>
          </a:bodyPr>
          <a:lstStyle/>
          <a:p>
            <a:r>
              <a:rPr lang="en-US" altLang="zh-CN" sz="1400" dirty="0">
                <a:latin typeface="Arial" panose="020B0604020202020204" pitchFamily="34" charset="0"/>
                <a:cs typeface="Arial" panose="020B0604020202020204" pitchFamily="34" charset="0"/>
              </a:rPr>
              <a:t>Note we divide gain as the gain provided is an inversion factor of a standard gain. </a:t>
            </a:r>
          </a:p>
          <a:p>
            <a:r>
              <a:rPr lang="en-US" altLang="zh-CN" sz="1400" dirty="0">
                <a:latin typeface="Arial" panose="020B0604020202020204" pitchFamily="34" charset="0"/>
                <a:cs typeface="Arial" panose="020B0604020202020204" pitchFamily="34" charset="0"/>
              </a:rPr>
              <a:t>See * for more explanation.</a:t>
            </a:r>
            <a:endParaRPr lang="zh-CN" altLang="en-US" sz="14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5249017-4B2F-86B4-6C9A-30468D58168B}"/>
              </a:ext>
            </a:extLst>
          </p:cNvPr>
          <p:cNvSpPr txBox="1"/>
          <p:nvPr/>
        </p:nvSpPr>
        <p:spPr>
          <a:xfrm>
            <a:off x="0" y="6594867"/>
            <a:ext cx="835890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4"/>
              </a:rPr>
              <a:t>*</a:t>
            </a:r>
            <a:r>
              <a:rPr lang="zh-CN" altLang="en-US" sz="1200" dirty="0">
                <a:latin typeface="Times New Roman" panose="02020603050405020304" pitchFamily="18" charset="0"/>
                <a:cs typeface="Times New Roman" panose="02020603050405020304" pitchFamily="18" charset="0"/>
                <a:hlinkClick r:id="rId4"/>
              </a:rPr>
              <a:t>https://www.kaggle.com/code/gordonyip/update-calibrating-and-binning-astronomical-data/comments#2951175</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37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7EDB3-F87A-C9C7-347E-AF872CF8F99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A1D303-644B-1618-4E45-67B2F0CF1E3F}"/>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3" name="矩形 2">
            <a:extLst>
              <a:ext uri="{FF2B5EF4-FFF2-40B4-BE49-F238E27FC236}">
                <a16:creationId xmlns:a16="http://schemas.microsoft.com/office/drawing/2014/main" id="{FADE36F9-CC65-FF53-2553-A8F20B9FB6B7}"/>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AB1BEE3F-ED8D-06D0-9946-62EB3FBFF141}"/>
              </a:ext>
            </a:extLst>
          </p:cNvPr>
          <p:cNvSpPr/>
          <p:nvPr/>
        </p:nvSpPr>
        <p:spPr>
          <a:xfrm>
            <a:off x="355438" y="1194911"/>
            <a:ext cx="9850743" cy="646331"/>
          </a:xfrm>
          <a:prstGeom prst="rect">
            <a:avLst/>
          </a:prstGeom>
        </p:spPr>
        <p:txBody>
          <a:bodyPr wrap="square">
            <a:spAutoFit/>
          </a:bodyPr>
          <a:lstStyle/>
          <a:p>
            <a:r>
              <a:rPr lang="en-US" altLang="zh-CN" b="1" dirty="0"/>
              <a:t>There are some things you should pay attention to/modify in </a:t>
            </a:r>
            <a:r>
              <a:rPr lang="en-US" altLang="zh-CN" b="1" dirty="0">
                <a:hlinkClick r:id="rId2"/>
              </a:rPr>
              <a:t>official calibration notebook</a:t>
            </a:r>
            <a:r>
              <a:rPr lang="en-US" altLang="zh-CN" b="1" dirty="0"/>
              <a:t>:</a:t>
            </a:r>
          </a:p>
          <a:p>
            <a:endParaRPr lang="en-US" altLang="zh-CN" b="1" dirty="0"/>
          </a:p>
        </p:txBody>
      </p:sp>
      <p:pic>
        <p:nvPicPr>
          <p:cNvPr id="5" name="图片 4">
            <a:extLst>
              <a:ext uri="{FF2B5EF4-FFF2-40B4-BE49-F238E27FC236}">
                <a16:creationId xmlns:a16="http://schemas.microsoft.com/office/drawing/2014/main" id="{BA331FD5-0DAA-858F-9176-6D473C20B4DB}"/>
              </a:ext>
            </a:extLst>
          </p:cNvPr>
          <p:cNvPicPr>
            <a:picLocks noChangeAspect="1"/>
          </p:cNvPicPr>
          <p:nvPr/>
        </p:nvPicPr>
        <p:blipFill>
          <a:blip r:embed="rId3"/>
          <a:stretch>
            <a:fillRect/>
          </a:stretch>
        </p:blipFill>
        <p:spPr>
          <a:xfrm>
            <a:off x="1447893" y="1717595"/>
            <a:ext cx="7665832" cy="4193210"/>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0384EEFA-9644-7EFB-5B7C-E818E479D950}"/>
              </a:ext>
            </a:extLst>
          </p:cNvPr>
          <p:cNvSpPr/>
          <p:nvPr/>
        </p:nvSpPr>
        <p:spPr>
          <a:xfrm>
            <a:off x="1514765" y="2302265"/>
            <a:ext cx="2946399" cy="191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07EF3C7-F995-6614-BBD9-80C0E9EA9DFC}"/>
              </a:ext>
            </a:extLst>
          </p:cNvPr>
          <p:cNvSpPr txBox="1"/>
          <p:nvPr/>
        </p:nvSpPr>
        <p:spPr>
          <a:xfrm>
            <a:off x="3509817" y="3222278"/>
            <a:ext cx="5301674" cy="1600438"/>
          </a:xfrm>
          <a:prstGeom prst="rect">
            <a:avLst/>
          </a:prstGeom>
          <a:solidFill>
            <a:schemeClr val="bg1"/>
          </a:solidFill>
          <a:ln>
            <a:solidFill>
              <a:srgbClr val="FF0000"/>
            </a:solidFill>
          </a:ln>
        </p:spPr>
        <p:txBody>
          <a:bodyPr wrap="square" rtlCol="0">
            <a:spAutoFit/>
          </a:bodyPr>
          <a:lstStyle/>
          <a:p>
            <a:r>
              <a:rPr lang="en-US" altLang="zh-CN" sz="1400" dirty="0">
                <a:latin typeface="Arial" panose="020B0604020202020204" pitchFamily="34" charset="0"/>
                <a:cs typeface="Arial" panose="020B0604020202020204" pitchFamily="34" charset="0"/>
              </a:rPr>
              <a:t>1. Default CHUNKS_SIZE=1, enlarge it for acceleration.</a:t>
            </a:r>
          </a:p>
          <a:p>
            <a:r>
              <a:rPr lang="en-US" altLang="zh-CN" sz="1400" dirty="0">
                <a:latin typeface="Arial" panose="020B0604020202020204" pitchFamily="34" charset="0"/>
                <a:cs typeface="Arial" panose="020B0604020202020204" pitchFamily="34" charset="0"/>
              </a:rPr>
              <a:t>2. Replace “[:22]” with “[:]” to process all data in “train” folder. If you want to do a subset, the index number should be 4 × </a:t>
            </a:r>
            <a:r>
              <a:rPr lang="en-US" altLang="zh-CN" sz="1400" dirty="0" err="1">
                <a:latin typeface="Arial" panose="020B0604020202020204" pitchFamily="34" charset="0"/>
                <a:cs typeface="Arial" panose="020B0604020202020204" pitchFamily="34" charset="0"/>
              </a:rPr>
              <a:t>sample_number</a:t>
            </a:r>
            <a:r>
              <a:rPr lang="en-US" altLang="zh-CN" sz="1400" dirty="0">
                <a:latin typeface="Arial" panose="020B0604020202020204" pitchFamily="34" charset="0"/>
                <a:cs typeface="Arial" panose="020B0604020202020204" pitchFamily="34" charset="0"/>
              </a:rPr>
              <a:t>. In other words, “[:]” works the same as “[:4*673]” where 673 is the number of samples in “train” folder.</a:t>
            </a:r>
          </a:p>
          <a:p>
            <a:r>
              <a:rPr lang="en-US" altLang="zh-CN" sz="1400" dirty="0">
                <a:latin typeface="Arial" panose="020B0604020202020204" pitchFamily="34" charset="0"/>
                <a:cs typeface="Arial" panose="020B0604020202020204" pitchFamily="34" charset="0"/>
              </a:rPr>
              <a:t>3. As mentioned previously, this cropping for AIRS_CH0 data in spectrum dimension is confusing. Use other way instead.</a:t>
            </a:r>
            <a:endParaRPr lang="zh-CN" altLang="en-US" sz="14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C91EE40B-8CC5-AA8C-5305-7CD81FB2DADB}"/>
              </a:ext>
            </a:extLst>
          </p:cNvPr>
          <p:cNvSpPr txBox="1"/>
          <p:nvPr/>
        </p:nvSpPr>
        <p:spPr>
          <a:xfrm>
            <a:off x="11545" y="6408706"/>
            <a:ext cx="1019463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4"/>
              </a:rPr>
              <a:t>https://www.kaggle.com/code/gordonyip/update-calibrating-and-binning-astronomical-data/comments#2948491</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hlinkClick r:id="rId5"/>
              </a:rPr>
              <a:t>https://www.kaggle.com/code/gordonyip/update-calibrating-and-binning-astronomical-data/comments#2957303</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C9C05F0-7B3F-3680-2128-246BD727D777}"/>
              </a:ext>
            </a:extLst>
          </p:cNvPr>
          <p:cNvSpPr/>
          <p:nvPr/>
        </p:nvSpPr>
        <p:spPr>
          <a:xfrm>
            <a:off x="1508864" y="4158773"/>
            <a:ext cx="1917828" cy="3485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0805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1D77-ED0B-FCDE-E66B-28FC28369B8F}"/>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DF95CD3F-4A7C-61E1-30FE-02043CCC0EC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0487325F-2285-51A3-08D7-6D9547A5F515}"/>
              </a:ext>
            </a:extLst>
          </p:cNvPr>
          <p:cNvGrpSpPr/>
          <p:nvPr/>
        </p:nvGrpSpPr>
        <p:grpSpPr>
          <a:xfrm>
            <a:off x="1210251" y="1452895"/>
            <a:ext cx="4345758" cy="323166"/>
            <a:chOff x="5090473" y="2706818"/>
            <a:chExt cx="4345758" cy="323166"/>
          </a:xfrm>
        </p:grpSpPr>
        <p:sp>
          <p:nvSpPr>
            <p:cNvPr id="14" name="矩形: 圆角 13">
              <a:extLst>
                <a:ext uri="{FF2B5EF4-FFF2-40B4-BE49-F238E27FC236}">
                  <a16:creationId xmlns:a16="http://schemas.microsoft.com/office/drawing/2014/main" id="{9E89F80A-985A-6704-2027-AB65CDD69D56}"/>
                </a:ext>
              </a:extLst>
            </p:cNvPr>
            <p:cNvSpPr/>
            <p:nvPr/>
          </p:nvSpPr>
          <p:spPr>
            <a:xfrm>
              <a:off x="5090473" y="2706818"/>
              <a:ext cx="4110087" cy="323166"/>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2">
              <a:extLst>
                <a:ext uri="{FF2B5EF4-FFF2-40B4-BE49-F238E27FC236}">
                  <a16:creationId xmlns:a16="http://schemas.microsoft.com/office/drawing/2014/main" id="{80BCE3C0-BDAF-50C9-B213-E7D2D801FA3F}"/>
                </a:ext>
              </a:extLst>
            </p:cNvPr>
            <p:cNvSpPr>
              <a:spLocks noChangeArrowheads="1"/>
            </p:cNvSpPr>
            <p:nvPr/>
          </p:nvSpPr>
          <p:spPr bwMode="auto">
            <a:xfrm>
              <a:off x="5165889" y="2744549"/>
              <a:ext cx="4270342" cy="21544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plt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imshow</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data_train_FGS</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666666"/>
                  </a:solidFill>
                  <a:effectLst/>
                  <a:latin typeface="Times New Roman" panose="02020603050405020304" pitchFamily="18" charset="0"/>
                  <a:ea typeface="inherit"/>
                  <a:cs typeface="Times New Roman" panose="02020603050405020304" pitchFamily="18" charset="0"/>
                </a:rPr>
                <a:t>1</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666666"/>
                  </a:solidFill>
                  <a:effectLst/>
                  <a:latin typeface="Times New Roman" panose="02020603050405020304" pitchFamily="18" charset="0"/>
                  <a:ea typeface="inherit"/>
                  <a:cs typeface="Times New Roman" panose="02020603050405020304" pitchFamily="18" charset="0"/>
                </a:rPr>
                <a:t>50</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aspect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rgbClr val="008ABC"/>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rgbClr val="3C4043"/>
                  </a:solidFill>
                  <a:effectLst/>
                  <a:latin typeface="Times New Roman" panose="02020603050405020304" pitchFamily="18" charset="0"/>
                  <a:ea typeface="Roboto Mono" panose="00000009000000000000" pitchFamily="49" charset="0"/>
                  <a:cs typeface="Times New Roman" panose="02020603050405020304" pitchFamily="18" charset="0"/>
                </a:rPr>
                <a:t> </a:t>
              </a:r>
              <a:r>
                <a:rPr kumimoji="0" lang="zh-CN" altLang="zh-CN" sz="1400" b="0" i="0" u="none" strike="noStrike" cap="none" normalizeH="0" baseline="0" dirty="0">
                  <a:ln>
                    <a:noFill/>
                  </a:ln>
                  <a:solidFill>
                    <a:srgbClr val="BB2323"/>
                  </a:solidFill>
                  <a:effectLst/>
                  <a:latin typeface="Times New Roman" panose="02020603050405020304" pitchFamily="18" charset="0"/>
                  <a:ea typeface="inherit"/>
                  <a:cs typeface="Times New Roman" panose="02020603050405020304" pitchFamily="18" charset="0"/>
                </a:rPr>
                <a:t>'auto'</a:t>
              </a:r>
              <a:r>
                <a:rPr kumimoji="0" lang="zh-CN" altLang="zh-CN" sz="1400" b="0" i="0" u="none" strike="noStrike" cap="none" normalizeH="0" baseline="0" dirty="0">
                  <a:ln>
                    <a:noFill/>
                  </a:ln>
                  <a:solidFill>
                    <a:srgbClr val="3C4043"/>
                  </a:solidFill>
                  <a:effectLst/>
                  <a:latin typeface="Times New Roman" panose="02020603050405020304" pitchFamily="18" charset="0"/>
                  <a:ea typeface="inherit"/>
                  <a:cs typeface="Times New Roman" panose="02020603050405020304" pitchFamily="18" charset="0"/>
                </a:rPr>
                <a:t>)</a:t>
              </a:r>
              <a:r>
                <a:rPr kumimoji="0" lang="zh-CN" altLang="zh-CN"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grpSp>
      <p:pic>
        <p:nvPicPr>
          <p:cNvPr id="1028" name="Picture 4">
            <a:extLst>
              <a:ext uri="{FF2B5EF4-FFF2-40B4-BE49-F238E27FC236}">
                <a16:creationId xmlns:a16="http://schemas.microsoft.com/office/drawing/2014/main" id="{ECE59322-92F2-E316-9FCB-DCD6739A4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215" y="1905090"/>
            <a:ext cx="3497724" cy="2660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F214F3B-1B82-C237-A4C3-704075AC552F}"/>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Calibration</a:t>
            </a:r>
          </a:p>
        </p:txBody>
      </p:sp>
      <p:sp>
        <p:nvSpPr>
          <p:cNvPr id="7" name="文本框 6">
            <a:extLst>
              <a:ext uri="{FF2B5EF4-FFF2-40B4-BE49-F238E27FC236}">
                <a16:creationId xmlns:a16="http://schemas.microsoft.com/office/drawing/2014/main" id="{EC19CB3B-7F5D-4116-1F4F-2DD24911CD6F}"/>
              </a:ext>
            </a:extLst>
          </p:cNvPr>
          <p:cNvSpPr txBox="1"/>
          <p:nvPr/>
        </p:nvSpPr>
        <p:spPr>
          <a:xfrm>
            <a:off x="3890413" y="5951023"/>
            <a:ext cx="349772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Visualization of calibrated data.</a:t>
            </a:r>
            <a:endParaRPr lang="zh-CN" altLang="en-US"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B86DD79-4201-14C3-82DB-3935E7E7CB22}"/>
              </a:ext>
            </a:extLst>
          </p:cNvPr>
          <p:cNvPicPr>
            <a:picLocks noChangeAspect="1"/>
          </p:cNvPicPr>
          <p:nvPr/>
        </p:nvPicPr>
        <p:blipFill>
          <a:blip r:embed="rId3"/>
          <a:stretch>
            <a:fillRect/>
          </a:stretch>
        </p:blipFill>
        <p:spPr>
          <a:xfrm>
            <a:off x="6197601" y="1831120"/>
            <a:ext cx="5178588" cy="382418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F1FDD1-89A7-8F9D-0A25-2B3A9A61D68B}"/>
                  </a:ext>
                </a:extLst>
              </p:cNvPr>
              <p:cNvSpPr/>
              <p:nvPr/>
            </p:nvSpPr>
            <p:spPr>
              <a:xfrm>
                <a:off x="5994401" y="1142134"/>
                <a:ext cx="5690837" cy="600164"/>
              </a:xfrm>
              <a:prstGeom prst="rect">
                <a:avLst/>
              </a:prstGeom>
            </p:spPr>
            <p:txBody>
              <a:bodyPr wrap="square">
                <a:spAutoFit/>
              </a:bodyPr>
              <a:lstStyle/>
              <a:p>
                <a:r>
                  <a:rPr lang="en-US" altLang="zh-CN" sz="1100" b="1" dirty="0"/>
                  <a:t>For each sample:</a:t>
                </a:r>
              </a:p>
              <a:p>
                <a:r>
                  <a:rPr lang="en-US" altLang="zh-CN" sz="1100" b="1" dirty="0"/>
                  <a:t>AIRS-CH0_signal.parquet</a:t>
                </a:r>
                <a:r>
                  <a:rPr lang="en-US" altLang="zh-CN" sz="1100" dirty="0"/>
                  <a:t>: </a:t>
                </a:r>
                <a14:m>
                  <m:oMath xmlns:m="http://schemas.openxmlformats.org/officeDocument/2006/math">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𝟏𝟏𝟐𝟓𝟎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𝟑𝟓𝟔</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d>
                      <m:dPr>
                        <m:ctrlP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sz="1100" b="1" dirty="0"/>
                  <a:t> (time, spectral, spatial) </a:t>
                </a:r>
              </a:p>
              <a:p>
                <a:r>
                  <a:rPr lang="en-US" altLang="zh-CN" sz="1100" b="1" dirty="0"/>
                  <a:t>FGS1_signal.parquet</a:t>
                </a:r>
                <a:r>
                  <a:rPr lang="en-US" altLang="zh-CN" sz="1100" dirty="0"/>
                  <a:t>: </a:t>
                </a:r>
                <a14:m>
                  <m:oMath xmlns:m="http://schemas.openxmlformats.org/officeDocument/2006/math">
                    <m:r>
                      <a:rPr lang="en-US" altLang="zh-CN" sz="1100" i="1" dirty="0" smtClean="0">
                        <a:latin typeface="Cambria Math" panose="02040503050406030204" pitchFamily="18" charset="0"/>
                      </a:rPr>
                      <m:t>(</m:t>
                    </m:r>
                    <m:r>
                      <a:rPr lang="en-US" altLang="zh-CN" sz="1100" b="1" i="1" dirty="0" smtClean="0">
                        <a:latin typeface="Cambria Math" panose="02040503050406030204" pitchFamily="18" charset="0"/>
                      </a:rPr>
                      <m:t>𝟏𝟑𝟓𝟎𝟎𝟎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(time, spectral, spatial) </a:t>
                </a:r>
              </a:p>
            </p:txBody>
          </p:sp>
        </mc:Choice>
        <mc:Fallback xmlns="">
          <p:sp>
            <p:nvSpPr>
              <p:cNvPr id="10" name="矩形 9">
                <a:extLst>
                  <a:ext uri="{FF2B5EF4-FFF2-40B4-BE49-F238E27FC236}">
                    <a16:creationId xmlns:a16="http://schemas.microsoft.com/office/drawing/2014/main" id="{27F1FDD1-89A7-8F9D-0A25-2B3A9A61D68B}"/>
                  </a:ext>
                </a:extLst>
              </p:cNvPr>
              <p:cNvSpPr>
                <a:spLocks noRot="1" noChangeAspect="1" noMove="1" noResize="1" noEditPoints="1" noAdjustHandles="1" noChangeArrowheads="1" noChangeShapeType="1" noTextEdit="1"/>
              </p:cNvSpPr>
              <p:nvPr/>
            </p:nvSpPr>
            <p:spPr>
              <a:xfrm>
                <a:off x="5994401" y="1142134"/>
                <a:ext cx="5690837" cy="600164"/>
              </a:xfrm>
              <a:prstGeom prst="rect">
                <a:avLst/>
              </a:prstGeom>
              <a:blipFill>
                <a:blip r:embed="rId4"/>
                <a:stretch>
                  <a:fillRect t="-1010" b="-505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DBA401C-E7CA-6956-970E-30BE3C80456C}"/>
              </a:ext>
            </a:extLst>
          </p:cNvPr>
          <p:cNvSpPr txBox="1"/>
          <p:nvPr/>
        </p:nvSpPr>
        <p:spPr>
          <a:xfrm>
            <a:off x="7205602" y="1974312"/>
            <a:ext cx="44796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 samples of AIRS-CH0 are displayed.</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5D5AE1C-021E-A508-051D-F987BCA625C4}"/>
              </a:ext>
            </a:extLst>
          </p:cNvPr>
          <p:cNvSpPr txBox="1"/>
          <p:nvPr/>
        </p:nvSpPr>
        <p:spPr>
          <a:xfrm>
            <a:off x="718624" y="4731978"/>
            <a:ext cx="52757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An image-like slice from FGS1 sample data, where </a:t>
            </a:r>
            <a:r>
              <a:rPr lang="en-US" altLang="zh-CN" dirty="0" err="1">
                <a:latin typeface="Times New Roman" panose="02020603050405020304" pitchFamily="18" charset="0"/>
                <a:cs typeface="Times New Roman" panose="02020603050405020304" pitchFamily="18" charset="0"/>
              </a:rPr>
              <a:t>time_frame</a:t>
            </a:r>
            <a:r>
              <a:rPr lang="en-US" altLang="zh-CN" dirty="0">
                <a:latin typeface="Times New Roman" panose="02020603050405020304" pitchFamily="18" charset="0"/>
                <a:cs typeface="Times New Roman" panose="02020603050405020304" pitchFamily="18" charset="0"/>
              </a:rPr>
              <a:t>=50. X-axis denotes spectral dimension while Y-axis denotes spatial dimension.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864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E6DF4-F6D8-684A-AB5C-0304134CD10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3B1E47F-E444-01AB-9DBB-32C4C8F96C0A}"/>
              </a:ext>
            </a:extLst>
          </p:cNvPr>
          <p:cNvSpPr txBox="1"/>
          <p:nvPr/>
        </p:nvSpPr>
        <p:spPr>
          <a:xfrm>
            <a:off x="271952" y="449294"/>
            <a:ext cx="925997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Preparation</a:t>
            </a:r>
          </a:p>
        </p:txBody>
      </p:sp>
      <p:sp>
        <p:nvSpPr>
          <p:cNvPr id="3" name="矩形 2">
            <a:extLst>
              <a:ext uri="{FF2B5EF4-FFF2-40B4-BE49-F238E27FC236}">
                <a16:creationId xmlns:a16="http://schemas.microsoft.com/office/drawing/2014/main" id="{D9BEE4B7-4B17-6623-A3EC-DF0EDD845980}"/>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58C67B4-7687-83DA-8E83-8EBE45F36F63}"/>
              </a:ext>
            </a:extLst>
          </p:cNvPr>
          <p:cNvPicPr>
            <a:picLocks noChangeAspect="1"/>
          </p:cNvPicPr>
          <p:nvPr/>
        </p:nvPicPr>
        <p:blipFill>
          <a:blip r:embed="rId2"/>
          <a:srcRect r="49041" b="80754"/>
          <a:stretch/>
        </p:blipFill>
        <p:spPr>
          <a:xfrm>
            <a:off x="271952" y="2028230"/>
            <a:ext cx="5491539" cy="297787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0EDFF1D-B8C9-EE2B-5346-35A59A56DEA1}"/>
                  </a:ext>
                </a:extLst>
              </p:cNvPr>
              <p:cNvSpPr/>
              <p:nvPr/>
            </p:nvSpPr>
            <p:spPr>
              <a:xfrm>
                <a:off x="405163" y="1169051"/>
                <a:ext cx="5690837" cy="600164"/>
              </a:xfrm>
              <a:prstGeom prst="rect">
                <a:avLst/>
              </a:prstGeom>
            </p:spPr>
            <p:txBody>
              <a:bodyPr wrap="square">
                <a:spAutoFit/>
              </a:bodyPr>
              <a:lstStyle/>
              <a:p>
                <a:r>
                  <a:rPr lang="en-US" altLang="zh-CN" sz="1100" b="1" dirty="0"/>
                  <a:t>For each sample:</a:t>
                </a:r>
              </a:p>
              <a:p>
                <a:r>
                  <a:rPr lang="en-US" altLang="zh-CN" sz="1100" b="1" dirty="0"/>
                  <a:t>AIRS-CH0_signal.parquet</a:t>
                </a:r>
                <a:r>
                  <a:rPr lang="en-US" altLang="zh-CN" sz="1100" dirty="0"/>
                  <a:t>: </a:t>
                </a:r>
                <a14:m>
                  <m:oMath xmlns:m="http://schemas.openxmlformats.org/officeDocument/2006/math">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𝟏𝟏𝟐𝟓𝟎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𝟑𝟓𝟔</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d>
                      <m:dPr>
                        <m:ctrlP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ctrlPr>
                      </m:dPr>
                      <m:e>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𝟐𝟖𝟐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e>
                    </m:d>
                  </m:oMath>
                </a14:m>
                <a:r>
                  <a:rPr lang="en-US" altLang="zh-CN" sz="1100" b="1" dirty="0"/>
                  <a:t> (time, spectral, spatial) </a:t>
                </a:r>
              </a:p>
              <a:p>
                <a:r>
                  <a:rPr lang="en-US" altLang="zh-CN" sz="1100" b="1" dirty="0"/>
                  <a:t>FGS1_signal.parquet</a:t>
                </a:r>
                <a:r>
                  <a:rPr lang="en-US" altLang="zh-CN" sz="1100" dirty="0"/>
                  <a:t>: </a:t>
                </a:r>
                <a14:m>
                  <m:oMath xmlns:m="http://schemas.openxmlformats.org/officeDocument/2006/math">
                    <m:r>
                      <a:rPr lang="en-US" altLang="zh-CN" sz="1100" i="1" dirty="0" smtClean="0">
                        <a:latin typeface="Cambria Math" panose="02040503050406030204" pitchFamily="18" charset="0"/>
                      </a:rPr>
                      <m:t>(</m:t>
                    </m:r>
                    <m:r>
                      <a:rPr lang="en-US" altLang="zh-CN" sz="1100" b="1" i="1" dirty="0" smtClean="0">
                        <a:latin typeface="Cambria Math" panose="02040503050406030204" pitchFamily="18" charset="0"/>
                      </a:rPr>
                      <m:t>𝟏𝟑𝟓𝟎𝟎𝟎</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m:t>
                    </m:r>
                    <m:r>
                      <a:rPr lang="en-US" altLang="zh-CN" sz="1100" b="1" i="1" dirty="0" smtClean="0">
                        <a:latin typeface="Cambria Math" panose="02040503050406030204" pitchFamily="18" charset="0"/>
                      </a:rPr>
                      <m:t>𝟑𝟐</m:t>
                    </m:r>
                    <m:r>
                      <a:rPr lang="en-US" altLang="zh-CN" sz="1100" b="1" i="1" dirty="0" smtClean="0">
                        <a:latin typeface="Cambria Math" panose="02040503050406030204" pitchFamily="18" charset="0"/>
                      </a:rPr>
                      <m:t>) </m:t>
                    </m:r>
                  </m:oMath>
                </a14:m>
                <a:r>
                  <a:rPr lang="en-US" altLang="zh-CN" sz="1100" b="1" dirty="0"/>
                  <a:t>-&gt; </a:t>
                </a:r>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(time, spectral, spatial) </a:t>
                </a:r>
              </a:p>
            </p:txBody>
          </p:sp>
        </mc:Choice>
        <mc:Fallback xmlns="">
          <p:sp>
            <p:nvSpPr>
              <p:cNvPr id="7" name="矩形 6">
                <a:extLst>
                  <a:ext uri="{FF2B5EF4-FFF2-40B4-BE49-F238E27FC236}">
                    <a16:creationId xmlns:a16="http://schemas.microsoft.com/office/drawing/2014/main" id="{F0EDFF1D-B8C9-EE2B-5346-35A59A56DEA1}"/>
                  </a:ext>
                </a:extLst>
              </p:cNvPr>
              <p:cNvSpPr>
                <a:spLocks noRot="1" noChangeAspect="1" noMove="1" noResize="1" noEditPoints="1" noAdjustHandles="1" noChangeArrowheads="1" noChangeShapeType="1" noTextEdit="1"/>
              </p:cNvSpPr>
              <p:nvPr/>
            </p:nvSpPr>
            <p:spPr>
              <a:xfrm>
                <a:off x="405163" y="1169051"/>
                <a:ext cx="5690837" cy="600164"/>
              </a:xfrm>
              <a:prstGeom prst="rect">
                <a:avLst/>
              </a:prstGeom>
              <a:blipFill>
                <a:blip r:embed="rId3"/>
                <a:stretch>
                  <a:fillRect t="-1020" b="-6122"/>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7D90143E-36CE-0896-1DA4-B3483B56EE7C}"/>
              </a:ext>
            </a:extLst>
          </p:cNvPr>
          <p:cNvCxnSpPr/>
          <p:nvPr/>
        </p:nvCxnSpPr>
        <p:spPr>
          <a:xfrm>
            <a:off x="5495636" y="1634836"/>
            <a:ext cx="415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2E24A1-B46E-EBCA-9A8E-8899A6FBE393}"/>
                  </a:ext>
                </a:extLst>
              </p:cNvPr>
              <p:cNvSpPr txBox="1"/>
              <p:nvPr/>
            </p:nvSpPr>
            <p:spPr>
              <a:xfrm>
                <a:off x="5911273" y="1504031"/>
                <a:ext cx="6099810" cy="261610"/>
              </a:xfrm>
              <a:prstGeom prst="rect">
                <a:avLst/>
              </a:prstGeom>
              <a:noFill/>
            </p:spPr>
            <p:txBody>
              <a:bodyPr wrap="square">
                <a:spAutoFit/>
              </a:bodyPr>
              <a:lstStyle/>
              <a:p>
                <a14:m>
                  <m:oMath xmlns:m="http://schemas.openxmlformats.org/officeDocument/2006/math">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𝟏𝟖𝟕</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en-US"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𝟏</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 </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𝟑𝟐</m:t>
                    </m:r>
                    <m:r>
                      <a:rPr kumimoji="0" lang="zh-CN" altLang="zh-CN" sz="1100" b="1" i="1" strike="noStrike" cap="none" normalizeH="0" baseline="0" dirty="0" smtClean="0">
                        <a:ln>
                          <a:noFill/>
                        </a:ln>
                        <a:solidFill>
                          <a:srgbClr val="3C4043"/>
                        </a:solidFill>
                        <a:effectLst/>
                        <a:latin typeface="Cambria Math" panose="02040503050406030204" pitchFamily="18" charset="0"/>
                        <a:ea typeface="Roboto Mono" panose="020F0502020204030204" pitchFamily="49" charset="0"/>
                        <a:cs typeface="Times New Roman" panose="02020603050405020304" pitchFamily="18" charset="0"/>
                      </a:rPr>
                      <m:t>)</m:t>
                    </m:r>
                  </m:oMath>
                </a14:m>
                <a:r>
                  <a:rPr lang="en-US" altLang="zh-CN" sz="1100" b="1" dirty="0"/>
                  <a:t> </a:t>
                </a:r>
                <a:endParaRPr lang="zh-CN" altLang="en-US" sz="1100" dirty="0"/>
              </a:p>
            </p:txBody>
          </p:sp>
        </mc:Choice>
        <mc:Fallback xmlns="">
          <p:sp>
            <p:nvSpPr>
              <p:cNvPr id="12" name="文本框 11">
                <a:extLst>
                  <a:ext uri="{FF2B5EF4-FFF2-40B4-BE49-F238E27FC236}">
                    <a16:creationId xmlns:a16="http://schemas.microsoft.com/office/drawing/2014/main" id="{8C2E24A1-B46E-EBCA-9A8E-8899A6FBE393}"/>
                  </a:ext>
                </a:extLst>
              </p:cNvPr>
              <p:cNvSpPr txBox="1">
                <a:spLocks noRot="1" noChangeAspect="1" noMove="1" noResize="1" noEditPoints="1" noAdjustHandles="1" noChangeArrowheads="1" noChangeShapeType="1" noTextEdit="1"/>
              </p:cNvSpPr>
              <p:nvPr/>
            </p:nvSpPr>
            <p:spPr>
              <a:xfrm>
                <a:off x="5911273" y="1504031"/>
                <a:ext cx="6099810" cy="261610"/>
              </a:xfrm>
              <a:prstGeom prst="rect">
                <a:avLst/>
              </a:prstGeom>
              <a:blipFill>
                <a:blip r:embed="rId4"/>
                <a:stretch>
                  <a:fillRect b="-2326"/>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2B311A32-BFB0-EC06-F1B0-C0E737C8CFCF}"/>
              </a:ext>
            </a:extLst>
          </p:cNvPr>
          <p:cNvSpPr/>
          <p:nvPr/>
        </p:nvSpPr>
        <p:spPr>
          <a:xfrm>
            <a:off x="5951220" y="1492160"/>
            <a:ext cx="914400" cy="2734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55E232E-EAFD-7CCE-36AD-96D807E5EB37}"/>
              </a:ext>
            </a:extLst>
          </p:cNvPr>
          <p:cNvSpPr/>
          <p:nvPr/>
        </p:nvSpPr>
        <p:spPr>
          <a:xfrm>
            <a:off x="3467100" y="1324949"/>
            <a:ext cx="914400" cy="2734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DD4E639A-1086-E059-F2B1-42802E906B8B}"/>
              </a:ext>
            </a:extLst>
          </p:cNvPr>
          <p:cNvCxnSpPr>
            <a:stCxn id="17" idx="4"/>
          </p:cNvCxnSpPr>
          <p:nvPr/>
        </p:nvCxnSpPr>
        <p:spPr>
          <a:xfrm flipH="1">
            <a:off x="3250581" y="1765641"/>
            <a:ext cx="3157839" cy="634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02C94BF3-EEAD-FDBD-F176-FBC11FF6A884}"/>
              </a:ext>
            </a:extLst>
          </p:cNvPr>
          <p:cNvCxnSpPr>
            <a:cxnSpLocks/>
            <a:stCxn id="18" idx="4"/>
          </p:cNvCxnSpPr>
          <p:nvPr/>
        </p:nvCxnSpPr>
        <p:spPr>
          <a:xfrm flipH="1">
            <a:off x="3250581" y="1598430"/>
            <a:ext cx="673719" cy="8018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文本框 23">
            <a:extLst>
              <a:ext uri="{FF2B5EF4-FFF2-40B4-BE49-F238E27FC236}">
                <a16:creationId xmlns:a16="http://schemas.microsoft.com/office/drawing/2014/main" id="{C1545330-3217-4769-4D5F-14A27B46DA1E}"/>
              </a:ext>
            </a:extLst>
          </p:cNvPr>
          <p:cNvSpPr txBox="1"/>
          <p:nvPr/>
        </p:nvSpPr>
        <p:spPr>
          <a:xfrm>
            <a:off x="3519649" y="2255596"/>
            <a:ext cx="338328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Concatenate by spectral dimension</a:t>
            </a:r>
            <a:endParaRPr lang="zh-CN" altLang="en-US" sz="1400" dirty="0">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D27106C6-318C-0D4E-C97D-C219F383D2D1}"/>
              </a:ext>
            </a:extLst>
          </p:cNvPr>
          <p:cNvPicPr>
            <a:picLocks noChangeAspect="1"/>
          </p:cNvPicPr>
          <p:nvPr/>
        </p:nvPicPr>
        <p:blipFill>
          <a:blip r:embed="rId2"/>
          <a:srcRect l="57322" t="-8" b="80738"/>
          <a:stretch/>
        </p:blipFill>
        <p:spPr>
          <a:xfrm>
            <a:off x="6677487" y="2082970"/>
            <a:ext cx="4511611" cy="2923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650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29FD27-0EE7-62DD-0143-4B63B102193D}"/>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E80646F-7E8F-0A15-71DF-C266F08E2CEC}"/>
              </a:ext>
            </a:extLst>
          </p:cNvPr>
          <p:cNvSpPr txBox="1"/>
          <p:nvPr/>
        </p:nvSpPr>
        <p:spPr>
          <a:xfrm>
            <a:off x="271952" y="449294"/>
            <a:ext cx="925997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Fundamentals of Transits</a:t>
            </a:r>
            <a:endParaRPr lang="en-US" altLang="zh-CN" sz="4000" b="1" dirty="0">
              <a:latin typeface="Times New Roman" panose="02020603050405020304" pitchFamily="18" charset="0"/>
              <a:cs typeface="Times New Roman" panose="02020603050405020304" pitchFamily="18" charset="0"/>
            </a:endParaRPr>
          </a:p>
        </p:txBody>
      </p:sp>
      <p:pic>
        <p:nvPicPr>
          <p:cNvPr id="4" name="Picture 2" descr="File:Theoretical Transiting Exoplanet Light Cur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050" y="10809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6859039" y="5333345"/>
            <a:ext cx="5332961" cy="1077218"/>
          </a:xfrm>
          <a:prstGeom prst="rect">
            <a:avLst/>
          </a:prstGeom>
        </p:spPr>
        <p:txBody>
          <a:bodyPr wrap="square">
            <a:spAutoFit/>
          </a:bodyPr>
          <a:lstStyle/>
          <a:p>
            <a:r>
              <a:rPr lang="en-US" altLang="zh-CN" sz="1600" b="1" i="0" dirty="0">
                <a:solidFill>
                  <a:srgbClr val="202122"/>
                </a:solidFill>
                <a:effectLst/>
                <a:latin typeface="Arial" panose="020B0604020202020204" pitchFamily="34" charset="0"/>
              </a:rPr>
              <a:t>Theoretical transiting exoplanet light curve. </a:t>
            </a:r>
            <a:r>
              <a:rPr lang="en-US" altLang="zh-CN" sz="1600" i="0" dirty="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mc:AlternateContent xmlns:mc="http://schemas.openxmlformats.org/markup-compatibility/2006">
        <mc:Choice xmlns:a14="http://schemas.microsoft.com/office/drawing/2010/main" Requires="a14">
          <p:sp>
            <p:nvSpPr>
              <p:cNvPr id="7" name="Rectangle 2"/>
              <p:cNvSpPr>
                <a:spLocks noChangeArrowheads="1"/>
              </p:cNvSpPr>
              <p:nvPr/>
            </p:nvSpPr>
            <p:spPr bwMode="auto">
              <a:xfrm>
                <a:off x="271952" y="1192521"/>
                <a:ext cx="6433648" cy="20527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mj-lt"/>
                  <a:buAutoNum type="arabicPeriod"/>
                </a:pPr>
                <a:r>
                  <a:rPr kumimoji="0" lang="zh-CN" altLang="zh-CN"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Flux Drop During Transit</a:t>
                </a:r>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When an exoplanet passes in front of its host star (a transit event), the star's light is partially blocked. This causes a measurable decrease in the star's observed flux. The amount of flux reduction is directly related to the size of the planet relative to the star, i.e., the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kumimoji="0" lang="en-US"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ratio.</a:t>
                </a:r>
              </a:p>
              <a:p>
                <a:pPr marL="342900" lvl="0" indent="-342900" eaLnBrk="0" fontAlgn="base" hangingPunct="0">
                  <a:spcBef>
                    <a:spcPct val="0"/>
                  </a:spcBef>
                  <a:spcAft>
                    <a:spcPct val="0"/>
                  </a:spcAft>
                  <a:buFont typeface="+mj-lt"/>
                  <a:buAutoNum type="arabicPeriod"/>
                </a:pPr>
                <a:r>
                  <a:rPr kumimoji="0" lang="zh-CN" altLang="zh-CN"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Flux Reduction Equation</a:t>
                </a:r>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change in flux </a:t>
                </a:r>
                <a14:m>
                  <m:oMath xmlns:m="http://schemas.openxmlformats.org/officeDocument/2006/math">
                    <m:r>
                      <m:rPr>
                        <m:sty m:val="p"/>
                      </m:rPr>
                      <a:rPr lang="en-US" altLang="zh-CN">
                        <a:latin typeface="Cambria Math" panose="02040503050406030204" pitchFamily="18" charset="0"/>
                      </a:rPr>
                      <m:t>Δ</m:t>
                    </m:r>
                    <m:r>
                      <a:rPr lang="en-US" altLang="zh-CN" i="1">
                        <a:latin typeface="Cambria Math" panose="02040503050406030204" pitchFamily="18" charset="0"/>
                      </a:rPr>
                      <m:t>𝐹</m:t>
                    </m:r>
                  </m:oMath>
                </a14:m>
                <a:r>
                  <a:rPr kumimoji="0" lang="zh-CN" altLang="zh-CN"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during a transit can be approximated by the following equation:</a:t>
                </a:r>
                <a:r>
                  <a:rPr kumimoji="0" lang="en-US" altLang="zh-CN" sz="18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p>
            </p:txBody>
          </p:sp>
        </mc:Choice>
        <mc:Fallback>
          <p:sp>
            <p:nvSpPr>
              <p:cNvPr id="7" name="Rectangle 2"/>
              <p:cNvSpPr>
                <a:spLocks noRot="1" noChangeAspect="1" noMove="1" noResize="1" noEditPoints="1" noAdjustHandles="1" noChangeArrowheads="1" noChangeShapeType="1" noTextEdit="1"/>
              </p:cNvSpPr>
              <p:nvPr/>
            </p:nvSpPr>
            <p:spPr bwMode="auto">
              <a:xfrm>
                <a:off x="271952" y="1192521"/>
                <a:ext cx="6433648" cy="2052741"/>
              </a:xfrm>
              <a:prstGeom prst="rect">
                <a:avLst/>
              </a:prstGeom>
              <a:blipFill>
                <a:blip r:embed="rId3"/>
                <a:stretch>
                  <a:fillRect l="-664" t="-1190" b="-44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09600" y="4203881"/>
                <a:ext cx="6096000" cy="1243161"/>
              </a:xfrm>
              <a:prstGeom prst="rect">
                <a:avLst/>
              </a:prstGeom>
            </p:spPr>
            <p:txBody>
              <a:bodyPr>
                <a:spAutoFit/>
              </a:bodyPr>
              <a:lstStyle/>
              <a:p>
                <a:pPr lvl="0" eaLnBrk="0" fontAlgn="base" hangingPunct="0">
                  <a:spcBef>
                    <a:spcPct val="0"/>
                  </a:spcBef>
                  <a:spcAft>
                    <a:spcPct val="0"/>
                  </a:spcAft>
                </a:pPr>
                <a:r>
                  <a:rPr lang="zh-CN" altLang="zh-CN"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zh-CN" altLang="zh-CN" dirty="0">
                    <a:latin typeface="Times New Roman" panose="02020603050405020304" pitchFamily="18" charset="0"/>
                    <a:cs typeface="Times New Roman" panose="02020603050405020304" pitchFamily="18" charset="0"/>
                  </a:rPr>
                  <a:t>​​ is the ratio of the planet’s radius to the star’s radius. This shows that the flux decrease is proportional to the square of this ratio. Larger planets (larger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zh-CN" altLang="zh-CN" dirty="0">
                    <a:latin typeface="Times New Roman" panose="02020603050405020304" pitchFamily="18" charset="0"/>
                    <a:cs typeface="Times New Roman" panose="02020603050405020304" pitchFamily="18" charset="0"/>
                  </a:rPr>
                  <a:t>) block more light, resulting in a greater flux drop.</a:t>
                </a:r>
              </a:p>
            </p:txBody>
          </p:sp>
        </mc:Choice>
        <mc:Fallback>
          <p:sp>
            <p:nvSpPr>
              <p:cNvPr id="8" name="矩形 7"/>
              <p:cNvSpPr>
                <a:spLocks noRot="1" noChangeAspect="1" noMove="1" noResize="1" noEditPoints="1" noAdjustHandles="1" noChangeArrowheads="1" noChangeShapeType="1" noTextEdit="1"/>
              </p:cNvSpPr>
              <p:nvPr/>
            </p:nvSpPr>
            <p:spPr>
              <a:xfrm>
                <a:off x="609600" y="4203881"/>
                <a:ext cx="6096000" cy="1243161"/>
              </a:xfrm>
              <a:prstGeom prst="rect">
                <a:avLst/>
              </a:prstGeom>
              <a:blipFill>
                <a:blip r:embed="rId4"/>
                <a:stretch>
                  <a:fillRect l="-800" t="-2941" r="-1700" b="-68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936537" y="3293107"/>
                <a:ext cx="1442125" cy="8629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Δ</m:t>
                      </m:r>
                      <m:r>
                        <a:rPr lang="en-US" altLang="zh-CN" i="1">
                          <a:latin typeface="Cambria Math" panose="02040503050406030204" pitchFamily="18" charset="0"/>
                        </a:rPr>
                        <m:t>𝐹</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d>
                            <m:dPr>
                              <m:begChr m:val=""/>
                              <m:ctrlPr>
                                <a:rPr lang="en-US" altLang="zh-CN" i="1">
                                  <a:latin typeface="Cambria Math" panose="02040503050406030204" pitchFamily="18" charset="0"/>
                                </a:rPr>
                              </m:ctrlPr>
                            </m:dPr>
                            <m:e>
                              <m:d>
                                <m:dPr>
                                  <m:endChr m:val=""/>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num>
                                    <m:den>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den>
                                  </m:f>
                                </m:e>
                              </m:d>
                            </m:e>
                          </m:d>
                        </m:e>
                        <m:sup>
                          <m:r>
                            <a:rPr lang="en-US" altLang="zh-CN" i="1">
                              <a:latin typeface="Cambria Math" panose="02040503050406030204" pitchFamily="18" charset="0"/>
                            </a:rPr>
                            <m:t>2</m:t>
                          </m:r>
                        </m:sup>
                      </m:sSup>
                    </m:oMath>
                  </m:oMathPara>
                </a14:m>
              </a:p>
            </p:txBody>
          </p:sp>
        </mc:Choice>
        <mc:Fallback>
          <p:sp>
            <p:nvSpPr>
              <p:cNvPr id="10" name="矩形 9"/>
              <p:cNvSpPr>
                <a:spLocks noRot="1" noChangeAspect="1" noMove="1" noResize="1" noEditPoints="1" noAdjustHandles="1" noChangeArrowheads="1" noChangeShapeType="1" noTextEdit="1"/>
              </p:cNvSpPr>
              <p:nvPr/>
            </p:nvSpPr>
            <p:spPr>
              <a:xfrm>
                <a:off x="2936537" y="3293107"/>
                <a:ext cx="1442125" cy="862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09599" y="5639812"/>
                <a:ext cx="6096000" cy="944746"/>
              </a:xfrm>
              <a:prstGeom prst="rect">
                <a:avLst/>
              </a:prstGeom>
            </p:spPr>
            <p:txBody>
              <a:bodyPr>
                <a:spAutoFit/>
              </a:bodyPr>
              <a:lstStyle/>
              <a:p>
                <a:r>
                  <a:rPr lang="zh-CN" altLang="en-US" dirty="0" smtClean="0">
                    <a:latin typeface="微软雅黑" panose="020B0503020204020204" pitchFamily="34" charset="-122"/>
                    <a:ea typeface="微软雅黑" panose="020B0503020204020204" pitchFamily="34" charset="-122"/>
                  </a:rPr>
                  <a:t>在系外行星的凌星过程中，恒星的光通量（</a:t>
                </a:r>
                <a:r>
                  <a:rPr lang="en-US" altLang="zh-CN" dirty="0">
                    <a:latin typeface="微软雅黑" panose="020B0503020204020204" pitchFamily="34" charset="-122"/>
                    <a:ea typeface="微软雅黑" panose="020B0503020204020204" pitchFamily="34" charset="-122"/>
                  </a:rPr>
                  <a:t>flux</a:t>
                </a:r>
                <a:r>
                  <a:rPr lang="zh-CN" altLang="en-US" dirty="0">
                    <a:latin typeface="微软雅黑" panose="020B0503020204020204" pitchFamily="34" charset="-122"/>
                    <a:ea typeface="微软雅黑" panose="020B0503020204020204" pitchFamily="34" charset="-122"/>
                  </a:rPr>
                  <a:t>）与恒星半径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zh-CN" altLang="en-US" dirty="0">
                    <a:latin typeface="微软雅黑" panose="020B0503020204020204" pitchFamily="34" charset="-122"/>
                    <a:ea typeface="微软雅黑" panose="020B0503020204020204" pitchFamily="34" charset="-122"/>
                  </a:rPr>
                  <a:t>和行星半径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b="0" i="1" dirty="0" smtClean="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的比值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zh-CN" altLang="en-US" i="1" dirty="0">
                            <a:latin typeface="Cambria Math" panose="02040503050406030204" pitchFamily="18" charset="0"/>
                            <a:ea typeface="微软雅黑" panose="020B0503020204020204" pitchFamily="34" charset="-122"/>
                          </a:rPr>
                          <m:t>𝑝</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zh-CN" altLang="en-US" i="1" dirty="0">
                            <a:latin typeface="Cambria Math" panose="02040503050406030204" pitchFamily="18" charset="0"/>
                            <a:ea typeface="微软雅黑" panose="020B0503020204020204" pitchFamily="34" charset="-122"/>
                          </a:rPr>
                          <m:t>𝑟</m:t>
                        </m:r>
                      </m:e>
                      <m:sub>
                        <m:r>
                          <a:rPr lang="en-US" altLang="zh-CN" i="1" dirty="0">
                            <a:latin typeface="Cambria Math" panose="02040503050406030204" pitchFamily="18" charset="0"/>
                            <a:ea typeface="微软雅黑" panose="020B0503020204020204" pitchFamily="34" charset="-122"/>
                          </a:rPr>
                          <m:t>𝑠</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有着直接关系。这种关系是凌星光度法中推断行星大小的重要基础。</a:t>
                </a:r>
              </a:p>
            </p:txBody>
          </p:sp>
        </mc:Choice>
        <mc:Fallback>
          <p:sp>
            <p:nvSpPr>
              <p:cNvPr id="11" name="矩形 10"/>
              <p:cNvSpPr>
                <a:spLocks noRot="1" noChangeAspect="1" noMove="1" noResize="1" noEditPoints="1" noAdjustHandles="1" noChangeArrowheads="1" noChangeShapeType="1" noTextEdit="1"/>
              </p:cNvSpPr>
              <p:nvPr/>
            </p:nvSpPr>
            <p:spPr>
              <a:xfrm>
                <a:off x="609599" y="5639812"/>
                <a:ext cx="6096000" cy="944746"/>
              </a:xfrm>
              <a:prstGeom prst="rect">
                <a:avLst/>
              </a:prstGeom>
              <a:blipFill>
                <a:blip r:embed="rId6"/>
                <a:stretch>
                  <a:fillRect l="-800" t="-3226" r="-600"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818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642</TotalTime>
  <Words>1974</Words>
  <Application>Microsoft Office PowerPoint</Application>
  <PresentationFormat>宽屏</PresentationFormat>
  <Paragraphs>191</Paragraphs>
  <Slides>33</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inherit</vt:lpstr>
      <vt:lpstr>Open Sans</vt:lpstr>
      <vt:lpstr>Roboto Mono</vt: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振源 陈</dc:creator>
  <cp:lastModifiedBy>Windows User</cp:lastModifiedBy>
  <cp:revision>72</cp:revision>
  <dcterms:created xsi:type="dcterms:W3CDTF">2024-10-09T02:58:01Z</dcterms:created>
  <dcterms:modified xsi:type="dcterms:W3CDTF">2024-10-10T06:18:36Z</dcterms:modified>
</cp:coreProperties>
</file>